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sldIdLst>
    <p:sldId id="257" r:id="rId5"/>
    <p:sldId id="256" r:id="rId6"/>
    <p:sldId id="276" r:id="rId7"/>
    <p:sldId id="286" r:id="rId8"/>
    <p:sldId id="258" r:id="rId9"/>
    <p:sldId id="262" r:id="rId10"/>
    <p:sldId id="277" r:id="rId11"/>
    <p:sldId id="287" r:id="rId12"/>
    <p:sldId id="313" r:id="rId13"/>
    <p:sldId id="314" r:id="rId14"/>
    <p:sldId id="290" r:id="rId15"/>
    <p:sldId id="283" r:id="rId16"/>
    <p:sldId id="315" r:id="rId17"/>
    <p:sldId id="316" r:id="rId18"/>
    <p:sldId id="318" r:id="rId19"/>
    <p:sldId id="319" r:id="rId20"/>
    <p:sldId id="263" r:id="rId21"/>
    <p:sldId id="298" r:id="rId22"/>
    <p:sldId id="299" r:id="rId23"/>
    <p:sldId id="300" r:id="rId24"/>
    <p:sldId id="291" r:id="rId25"/>
    <p:sldId id="301" r:id="rId26"/>
    <p:sldId id="310" r:id="rId27"/>
    <p:sldId id="322" r:id="rId28"/>
    <p:sldId id="321" r:id="rId29"/>
    <p:sldId id="324" r:id="rId30"/>
    <p:sldId id="309" r:id="rId31"/>
    <p:sldId id="325" r:id="rId32"/>
    <p:sldId id="307" r:id="rId33"/>
    <p:sldId id="302" r:id="rId34"/>
    <p:sldId id="327" r:id="rId35"/>
    <p:sldId id="303" r:id="rId36"/>
    <p:sldId id="294" r:id="rId37"/>
    <p:sldId id="326" r:id="rId38"/>
    <p:sldId id="328" r:id="rId39"/>
    <p:sldId id="329" r:id="rId40"/>
    <p:sldId id="311" r:id="rId41"/>
    <p:sldId id="330" r:id="rId42"/>
    <p:sldId id="331" r:id="rId43"/>
    <p:sldId id="332" r:id="rId44"/>
    <p:sldId id="284" r:id="rId45"/>
    <p:sldId id="285" r:id="rId46"/>
    <p:sldId id="261" r:id="rId47"/>
    <p:sldId id="312" r:id="rId48"/>
    <p:sldId id="275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581073-339D-7858-7B16-31D2E7FE4F26}" name="장혜원" initials="장" userId="장혜원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0C8DB-1C3F-4CD3-87BE-7A483643CF0A}" v="8" dt="2022-06-20T13:14:53.839"/>
    <p1510:client id="{4DE09009-B371-D752-F6DE-F85C0905DF80}" v="7" dt="2022-06-20T15:42:13.070"/>
    <p1510:client id="{94F77C06-048C-4963-A6DD-9370948E7B81}" v="4028" dt="2022-06-20T16:35:17.159"/>
    <p1510:client id="{EC66CE37-788C-3E51-E33C-521387683271}" v="88" dt="2022-06-20T16:27:45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1"/>
    <p:restoredTop sz="94507"/>
  </p:normalViewPr>
  <p:slideViewPr>
    <p:cSldViewPr snapToGrid="0">
      <p:cViewPr varScale="1">
        <p:scale>
          <a:sx n="54" d="100"/>
          <a:sy n="54" d="100"/>
        </p:scale>
        <p:origin x="5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5B54-2C6C-41AF-92EE-25DC821E54B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0EA4-B25D-4729-89FC-E12E38543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6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4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59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9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옷걸이 윤곽선">
            <a:extLst>
              <a:ext uri="{FF2B5EF4-FFF2-40B4-BE49-F238E27FC236}">
                <a16:creationId xmlns:a16="http://schemas.microsoft.com/office/drawing/2014/main" id="{8D6580C9-D760-CD3C-E22F-EB488497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1600" y="-190500"/>
            <a:ext cx="9000000" cy="90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3830" y="7734300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734300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734300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734300" y="489332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Team MAKER</a:t>
            </a:r>
            <a:endParaRPr lang="ko-KR" altLang="en-US" sz="960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F05A4A22-026B-CDB3-54F5-5A5816773025}"/>
              </a:ext>
            </a:extLst>
          </p:cNvPr>
          <p:cNvSpPr txBox="1"/>
          <p:nvPr/>
        </p:nvSpPr>
        <p:spPr>
          <a:xfrm>
            <a:off x="4419600" y="5219700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0" kern="0" spc="-400">
                <a:solidFill>
                  <a:srgbClr val="EC573B"/>
                </a:solidFill>
                <a:latin typeface="S-Core Dream 6 Bold" pitchFamily="34" charset="0"/>
              </a:rPr>
              <a:t>HANGER</a:t>
            </a:r>
            <a:endParaRPr lang="en-US" altLang="ko-KR" sz="1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2FE2E4D-E694-7792-DBC7-17AFC2671C8B}"/>
              </a:ext>
            </a:extLst>
          </p:cNvPr>
          <p:cNvGrpSpPr/>
          <p:nvPr/>
        </p:nvGrpSpPr>
        <p:grpSpPr>
          <a:xfrm>
            <a:off x="-8198818" y="-3003307"/>
            <a:ext cx="34159163" cy="17640000"/>
            <a:chOff x="-8708363" y="-4987754"/>
            <a:chExt cx="35992103" cy="2018339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08363" y="-4987754"/>
              <a:ext cx="35992103" cy="20183393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203" y="-54845"/>
              <a:ext cx="672322" cy="6304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846" y="3249"/>
              <a:ext cx="1869437" cy="63994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85" y="22326"/>
              <a:ext cx="768494" cy="639941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4821" y="22326"/>
              <a:ext cx="1259875" cy="639941"/>
            </a:xfrm>
            <a:prstGeom prst="rect">
              <a:avLst/>
            </a:prstGeom>
          </p:spPr>
        </p:pic>
      </p:grpSp>
      <p:sp>
        <p:nvSpPr>
          <p:cNvPr id="16" name="Object 39">
            <a:extLst>
              <a:ext uri="{FF2B5EF4-FFF2-40B4-BE49-F238E27FC236}">
                <a16:creationId xmlns:a16="http://schemas.microsoft.com/office/drawing/2014/main" id="{B1621E82-CEC4-E4AB-6C75-535F8FCB22CE}"/>
              </a:ext>
            </a:extLst>
          </p:cNvPr>
          <p:cNvSpPr txBox="1"/>
          <p:nvPr/>
        </p:nvSpPr>
        <p:spPr>
          <a:xfrm>
            <a:off x="9967951" y="496926"/>
            <a:ext cx="6733981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–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</a:rPr>
              <a:t>유스케이스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 목록</a:t>
            </a:r>
            <a:endParaRPr lang="en-US" dirty="0"/>
          </a:p>
        </p:txBody>
      </p:sp>
      <p:sp>
        <p:nvSpPr>
          <p:cNvPr id="17" name="Object 38">
            <a:extLst>
              <a:ext uri="{FF2B5EF4-FFF2-40B4-BE49-F238E27FC236}">
                <a16:creationId xmlns:a16="http://schemas.microsoft.com/office/drawing/2014/main" id="{1061BF22-6957-7334-1063-630E2B6D2F6A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 dirty="0"/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A040B9F6-934A-3A87-461E-ADB8AD5A5C5C}"/>
              </a:ext>
            </a:extLst>
          </p:cNvPr>
          <p:cNvGrpSpPr/>
          <p:nvPr/>
        </p:nvGrpSpPr>
        <p:grpSpPr>
          <a:xfrm>
            <a:off x="10474036" y="1127868"/>
            <a:ext cx="6227895" cy="45719"/>
            <a:chOff x="15861594" y="1161905"/>
            <a:chExt cx="840336" cy="54262"/>
          </a:xfrm>
        </p:grpSpPr>
        <p:pic>
          <p:nvPicPr>
            <p:cNvPr id="19" name="Object 40">
              <a:extLst>
                <a:ext uri="{FF2B5EF4-FFF2-40B4-BE49-F238E27FC236}">
                  <a16:creationId xmlns:a16="http://schemas.microsoft.com/office/drawing/2014/main" id="{09AF4025-E8FD-7F7D-DDFD-B7534DEFC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724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7E18B3-20D8-C816-D732-2171024ADA31}"/>
              </a:ext>
            </a:extLst>
          </p:cNvPr>
          <p:cNvSpPr/>
          <p:nvPr/>
        </p:nvSpPr>
        <p:spPr>
          <a:xfrm>
            <a:off x="1105469" y="1377433"/>
            <a:ext cx="15967879" cy="8626375"/>
          </a:xfrm>
          <a:prstGeom prst="rect">
            <a:avLst/>
          </a:prstGeom>
          <a:noFill/>
          <a:ln w="57150">
            <a:solidFill>
              <a:srgbClr val="5387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38">
            <a:extLst>
              <a:ext uri="{FF2B5EF4-FFF2-40B4-BE49-F238E27FC236}">
                <a16:creationId xmlns:a16="http://schemas.microsoft.com/office/drawing/2014/main" id="{ECD94C36-5A2B-81E7-3343-B036557FBE39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/>
          </a:p>
        </p:txBody>
      </p:sp>
      <p:sp>
        <p:nvSpPr>
          <p:cNvPr id="9" name="Object 39">
            <a:extLst>
              <a:ext uri="{FF2B5EF4-FFF2-40B4-BE49-F238E27FC236}">
                <a16:creationId xmlns:a16="http://schemas.microsoft.com/office/drawing/2014/main" id="{F94677AF-18DA-6746-6EEE-19936D6F76FD}"/>
              </a:ext>
            </a:extLst>
          </p:cNvPr>
          <p:cNvSpPr txBox="1"/>
          <p:nvPr/>
        </p:nvSpPr>
        <p:spPr>
          <a:xfrm>
            <a:off x="8908473" y="496926"/>
            <a:ext cx="779345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>
                <a:solidFill>
                  <a:srgbClr val="000000"/>
                </a:solidFill>
                <a:latin typeface="THECandybarmiri" pitchFamily="34" charset="0"/>
              </a:rPr>
              <a:t>–  </a:t>
            </a:r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유스케이스 다이어그램</a:t>
            </a:r>
            <a:endParaRPr lang="en-US"/>
          </a:p>
        </p:txBody>
      </p:sp>
      <p:grpSp>
        <p:nvGrpSpPr>
          <p:cNvPr id="10" name="그룹 1010">
            <a:extLst>
              <a:ext uri="{FF2B5EF4-FFF2-40B4-BE49-F238E27FC236}">
                <a16:creationId xmlns:a16="http://schemas.microsoft.com/office/drawing/2014/main" id="{F9671ABE-1836-40BD-208D-BFBC820DB56E}"/>
              </a:ext>
            </a:extLst>
          </p:cNvPr>
          <p:cNvGrpSpPr/>
          <p:nvPr/>
        </p:nvGrpSpPr>
        <p:grpSpPr>
          <a:xfrm>
            <a:off x="9254836" y="1127868"/>
            <a:ext cx="7447095" cy="45719"/>
            <a:chOff x="15861594" y="1161905"/>
            <a:chExt cx="840336" cy="54262"/>
          </a:xfrm>
        </p:grpSpPr>
        <p:pic>
          <p:nvPicPr>
            <p:cNvPr id="11" name="Object 40">
              <a:extLst>
                <a:ext uri="{FF2B5EF4-FFF2-40B4-BE49-F238E27FC236}">
                  <a16:creationId xmlns:a16="http://schemas.microsoft.com/office/drawing/2014/main" id="{B6A34DEC-516E-8E86-3285-8ED567E0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22" y="1480308"/>
            <a:ext cx="15588025" cy="833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1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6413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728" y="5448185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800" b="1" kern="0" spc="-700">
                <a:solidFill>
                  <a:prstClr val="black"/>
                </a:solidFill>
                <a:latin typeface="+mj-lt"/>
              </a:rPr>
              <a:t>설계</a:t>
            </a:r>
            <a:endParaRPr lang="en-US" altLang="ko-KR" sz="6800" kern="0" spc="-70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4" name="그래픽 4" descr="아키텍처 단색으로 채워진">
            <a:extLst>
              <a:ext uri="{FF2B5EF4-FFF2-40B4-BE49-F238E27FC236}">
                <a16:creationId xmlns:a16="http://schemas.microsoft.com/office/drawing/2014/main" id="{F833B1BC-DDEA-A8A5-9D96-1151CCC65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0400" y="7048500"/>
            <a:ext cx="2520000" cy="2520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715A157-8E4B-B663-F066-0743F2EBF234}"/>
              </a:ext>
            </a:extLst>
          </p:cNvPr>
          <p:cNvSpPr txBox="1"/>
          <p:nvPr/>
        </p:nvSpPr>
        <p:spPr>
          <a:xfrm flipH="1">
            <a:off x="6158916" y="6842492"/>
            <a:ext cx="5970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prstClr val="black"/>
                </a:solidFill>
                <a:latin typeface="+mn-ea"/>
              </a:rPr>
              <a:t>클래스 다이어그램</a:t>
            </a:r>
            <a:endParaRPr lang="en-US" altLang="ko-KR" sz="2000" b="1">
              <a:solidFill>
                <a:prstClr val="black"/>
              </a:solidFill>
              <a:latin typeface="+mn-ea"/>
            </a:endParaRPr>
          </a:p>
          <a:p>
            <a:r>
              <a:rPr lang="en-US" altLang="ko-KR" sz="2000" b="1">
                <a:solidFill>
                  <a:prstClr val="black"/>
                </a:solidFill>
                <a:latin typeface="+mn-ea"/>
              </a:rPr>
              <a:t>	- </a:t>
            </a:r>
            <a:r>
              <a:rPr lang="ko-KR" altLang="en-US" sz="2000" b="1">
                <a:solidFill>
                  <a:prstClr val="black"/>
                </a:solidFill>
                <a:latin typeface="+mn-ea"/>
              </a:rPr>
              <a:t>안드로이드</a:t>
            </a:r>
            <a:endParaRPr lang="en-US" altLang="ko-KR" sz="2400">
              <a:solidFill>
                <a:prstClr val="black"/>
              </a:solidFill>
            </a:endParaRPr>
          </a:p>
          <a:p>
            <a:r>
              <a:rPr lang="en-US" altLang="ko-KR" sz="2400">
                <a:solidFill>
                  <a:prstClr val="black"/>
                </a:solidFill>
              </a:rPr>
              <a:t>	</a:t>
            </a:r>
            <a:r>
              <a:rPr lang="en-US" altLang="ko-KR" sz="2000" b="1">
                <a:solidFill>
                  <a:prstClr val="black"/>
                </a:solidFill>
                <a:latin typeface="+mn-ea"/>
              </a:rPr>
              <a:t>- </a:t>
            </a:r>
            <a:r>
              <a:rPr lang="ko-KR" altLang="en-US" sz="2000" b="1">
                <a:solidFill>
                  <a:prstClr val="black"/>
                </a:solidFill>
                <a:latin typeface="+mn-ea"/>
              </a:rPr>
              <a:t>서버</a:t>
            </a:r>
            <a:endParaRPr lang="en-US" altLang="ko-KR" sz="2400">
              <a:solidFill>
                <a:prstClr val="black"/>
              </a:solidFill>
            </a:endParaRPr>
          </a:p>
          <a:p>
            <a:endParaRPr lang="en-US" altLang="ko-KR" sz="2400">
              <a:solidFill>
                <a:prstClr val="black"/>
              </a:solidFill>
            </a:endParaRPr>
          </a:p>
          <a:p>
            <a:r>
              <a:rPr lang="ko-KR" altLang="en-US" sz="2000" b="1">
                <a:solidFill>
                  <a:prstClr val="black"/>
                </a:solidFill>
                <a:latin typeface="+mn-ea"/>
              </a:rPr>
              <a:t>시퀀스 다이어그램</a:t>
            </a:r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9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] MySQL이란 + 명령어">
            <a:extLst>
              <a:ext uri="{FF2B5EF4-FFF2-40B4-BE49-F238E27FC236}">
                <a16:creationId xmlns:a16="http://schemas.microsoft.com/office/drawing/2014/main" id="{37F2EA3A-729C-9FF8-EAB8-A8A59D24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352" y="3442004"/>
            <a:ext cx="3638189" cy="18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717D-A6FD-9573-DC52-6874EE267519}"/>
              </a:ext>
            </a:extLst>
          </p:cNvPr>
          <p:cNvSpPr txBox="1"/>
          <p:nvPr/>
        </p:nvSpPr>
        <p:spPr>
          <a:xfrm>
            <a:off x="14889829" y="5640779"/>
            <a:ext cx="628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000" dirty="0"/>
              <a:t>DB</a:t>
            </a:r>
            <a:r>
              <a:rPr kumimoji="1" lang="en-US" altLang="x-none" dirty="0"/>
              <a:t> </a:t>
            </a:r>
            <a:endParaRPr kumimoji="1" lang="x-none" altLang="en-US" dirty="0"/>
          </a:p>
        </p:txBody>
      </p:sp>
      <p:pic>
        <p:nvPicPr>
          <p:cNvPr id="1028" name="Picture 4" descr="Spring] Spring Framework란? 기본 개념 핵심 정리">
            <a:extLst>
              <a:ext uri="{FF2B5EF4-FFF2-40B4-BE49-F238E27FC236}">
                <a16:creationId xmlns:a16="http://schemas.microsoft.com/office/drawing/2014/main" id="{3DBB75DD-ABFC-2787-05F3-A7FC8622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01" y="3042147"/>
            <a:ext cx="4072863" cy="28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3B42D-E106-59A4-5E8B-21A36C22896E}"/>
              </a:ext>
            </a:extLst>
          </p:cNvPr>
          <p:cNvSpPr txBox="1"/>
          <p:nvPr/>
        </p:nvSpPr>
        <p:spPr>
          <a:xfrm>
            <a:off x="8145086" y="5640779"/>
            <a:ext cx="1253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000" dirty="0"/>
              <a:t>Server</a:t>
            </a:r>
            <a:r>
              <a:rPr kumimoji="1" lang="en-US" altLang="x-none" dirty="0"/>
              <a:t> </a:t>
            </a:r>
            <a:endParaRPr kumimoji="1" lang="x-none" altLang="en-US" dirty="0"/>
          </a:p>
        </p:txBody>
      </p:sp>
      <p:pic>
        <p:nvPicPr>
          <p:cNvPr id="1030" name="Picture 6" descr="안드로이드] 플랫폼 버전별 API 레벨 및 버전코드 정리 (20.08.01 updated)">
            <a:extLst>
              <a:ext uri="{FF2B5EF4-FFF2-40B4-BE49-F238E27FC236}">
                <a16:creationId xmlns:a16="http://schemas.microsoft.com/office/drawing/2014/main" id="{1E55652F-9B64-ADA2-EC82-2338C32B9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89" y="3250625"/>
            <a:ext cx="3525559" cy="2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3671B2-8293-73C4-EA23-6B006487ED80}"/>
              </a:ext>
            </a:extLst>
          </p:cNvPr>
          <p:cNvSpPr txBox="1"/>
          <p:nvPr/>
        </p:nvSpPr>
        <p:spPr>
          <a:xfrm>
            <a:off x="2344096" y="5634904"/>
            <a:ext cx="12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000" dirty="0"/>
              <a:t>Client</a:t>
            </a:r>
          </a:p>
          <a:p>
            <a:r>
              <a:rPr kumimoji="1" lang="en-US" altLang="x-none" dirty="0"/>
              <a:t> </a:t>
            </a:r>
            <a:endParaRPr kumimoji="1" lang="x-none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4C54C-66B4-D008-FE5B-04B12053B98F}"/>
              </a:ext>
            </a:extLst>
          </p:cNvPr>
          <p:cNvCxnSpPr>
            <a:cxnSpLocks/>
          </p:cNvCxnSpPr>
          <p:nvPr/>
        </p:nvCxnSpPr>
        <p:spPr>
          <a:xfrm flipV="1">
            <a:off x="4794751" y="4444537"/>
            <a:ext cx="1643457" cy="1528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공공데이터 : 관악구청">
            <a:extLst>
              <a:ext uri="{FF2B5EF4-FFF2-40B4-BE49-F238E27FC236}">
                <a16:creationId xmlns:a16="http://schemas.microsoft.com/office/drawing/2014/main" id="{C25CFB67-BD9C-5CDF-4EAF-4FC1609C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6" y="7376131"/>
            <a:ext cx="4175929" cy="291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E5FBAF9-0B97-702F-94E4-9413C03EF608}"/>
              </a:ext>
            </a:extLst>
          </p:cNvPr>
          <p:cNvSpPr/>
          <p:nvPr/>
        </p:nvSpPr>
        <p:spPr>
          <a:xfrm>
            <a:off x="659218" y="1996692"/>
            <a:ext cx="16969563" cy="4657061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254BB-1C84-A716-E86C-F08CB6DDCE36}"/>
              </a:ext>
            </a:extLst>
          </p:cNvPr>
          <p:cNvSpPr txBox="1"/>
          <p:nvPr/>
        </p:nvSpPr>
        <p:spPr>
          <a:xfrm>
            <a:off x="7391041" y="2165477"/>
            <a:ext cx="2761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4000" dirty="0"/>
              <a:t>Architecture</a:t>
            </a:r>
            <a:endParaRPr kumimoji="1" lang="x-none" altLang="en-US" sz="4000" dirty="0"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06611171-E373-9734-BC4A-34F73FD83677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4A7D6EBC-16AA-45EF-A3D4-235A57C98B0B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Architecture</a:t>
            </a: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78526C1B-D250-8016-0B4A-462A345A4459}"/>
              </a:ext>
            </a:extLst>
          </p:cNvPr>
          <p:cNvGrpSpPr/>
          <p:nvPr/>
        </p:nvGrpSpPr>
        <p:grpSpPr>
          <a:xfrm flipV="1">
            <a:off x="14736726" y="1116185"/>
            <a:ext cx="1965204" cy="45719"/>
            <a:chOff x="15861594" y="1161905"/>
            <a:chExt cx="840336" cy="54262"/>
          </a:xfrm>
        </p:grpSpPr>
        <p:pic>
          <p:nvPicPr>
            <p:cNvPr id="42" name="Object 7">
              <a:extLst>
                <a:ext uri="{FF2B5EF4-FFF2-40B4-BE49-F238E27FC236}">
                  <a16:creationId xmlns:a16="http://schemas.microsoft.com/office/drawing/2014/main" id="{2E6A766C-FC25-C193-4C83-576E69BA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919A55-EFBF-ED78-F272-67EB928016EE}"/>
              </a:ext>
            </a:extLst>
          </p:cNvPr>
          <p:cNvCxnSpPr/>
          <p:nvPr/>
        </p:nvCxnSpPr>
        <p:spPr>
          <a:xfrm>
            <a:off x="8410877" y="6951465"/>
            <a:ext cx="0" cy="1148316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4F26459-E686-2A7C-9BA1-9B39B5DBF99D}"/>
              </a:ext>
            </a:extLst>
          </p:cNvPr>
          <p:cNvCxnSpPr>
            <a:cxnSpLocks/>
          </p:cNvCxnSpPr>
          <p:nvPr/>
        </p:nvCxnSpPr>
        <p:spPr>
          <a:xfrm flipH="1">
            <a:off x="4785425" y="5088169"/>
            <a:ext cx="1643457" cy="1440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02C7F8-E468-FCAA-2A58-17FAB968D898}"/>
              </a:ext>
            </a:extLst>
          </p:cNvPr>
          <p:cNvCxnSpPr>
            <a:cxnSpLocks/>
          </p:cNvCxnSpPr>
          <p:nvPr/>
        </p:nvCxnSpPr>
        <p:spPr>
          <a:xfrm flipV="1">
            <a:off x="9080203" y="6951465"/>
            <a:ext cx="0" cy="1148316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C3715A4-AC1F-E72F-A5F4-0EBBECB8FC5C}"/>
              </a:ext>
            </a:extLst>
          </p:cNvPr>
          <p:cNvCxnSpPr>
            <a:cxnSpLocks/>
          </p:cNvCxnSpPr>
          <p:nvPr/>
        </p:nvCxnSpPr>
        <p:spPr>
          <a:xfrm flipV="1">
            <a:off x="11105657" y="4429257"/>
            <a:ext cx="1643457" cy="1528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E8DCCA5-8CE1-B3F1-647B-5E8B6493AD45}"/>
              </a:ext>
            </a:extLst>
          </p:cNvPr>
          <p:cNvCxnSpPr>
            <a:cxnSpLocks/>
          </p:cNvCxnSpPr>
          <p:nvPr/>
        </p:nvCxnSpPr>
        <p:spPr>
          <a:xfrm flipH="1">
            <a:off x="11090655" y="5089338"/>
            <a:ext cx="1643457" cy="1440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54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328DBB85-58E8-3B1B-8022-7CE431C2434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90B06AE-C67F-3651-3705-583B6C59CED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API DOCS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57B5528-3307-5E5A-86E2-3D3E2523F400}"/>
              </a:ext>
            </a:extLst>
          </p:cNvPr>
          <p:cNvGrpSpPr/>
          <p:nvPr/>
        </p:nvGrpSpPr>
        <p:grpSpPr>
          <a:xfrm flipV="1">
            <a:off x="15183293" y="1116184"/>
            <a:ext cx="1518637" cy="45719"/>
            <a:chOff x="15861594" y="1161905"/>
            <a:chExt cx="840336" cy="54262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3EC5EB1-D3C8-E2BA-9128-15ADA395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1C02C94-7321-C655-F131-114311FB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4832480"/>
            <a:ext cx="7150100" cy="2832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6C4762-AAC2-B2AD-C3A4-B4E9CB575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1795260"/>
            <a:ext cx="7175500" cy="26162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99EA416-F9AB-364C-5AEF-5EDC24800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8196526"/>
            <a:ext cx="7150100" cy="9271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AD07D26-6650-0CED-B89E-C803ABF54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2006600"/>
            <a:ext cx="6794500" cy="31369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7A96D69-B08E-631F-5D1B-3B48D5734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14" y="5746672"/>
            <a:ext cx="6807200" cy="3429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99B01-CF7E-7DED-DBEE-D72B237B35F7}"/>
              </a:ext>
            </a:extLst>
          </p:cNvPr>
          <p:cNvSpPr txBox="1"/>
          <p:nvPr/>
        </p:nvSpPr>
        <p:spPr>
          <a:xfrm>
            <a:off x="1032835" y="135105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API Docs</a:t>
            </a:r>
            <a:endParaRPr kumimoji="1" lang="x-none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DAAC-5580-01C5-8709-8645DD74F707}"/>
              </a:ext>
            </a:extLst>
          </p:cNvPr>
          <p:cNvSpPr txBox="1"/>
          <p:nvPr/>
        </p:nvSpPr>
        <p:spPr>
          <a:xfrm>
            <a:off x="9654614" y="133568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/>
              <a:t>로그인</a:t>
            </a:r>
            <a:r>
              <a:rPr kumimoji="1" lang="ko-KR" altLang="en-US" dirty="0"/>
              <a:t> 하기 </a:t>
            </a:r>
            <a:r>
              <a:rPr kumimoji="1" lang="en-US" altLang="ko-KR" dirty="0"/>
              <a:t>API</a:t>
            </a:r>
            <a:endParaRPr kumimoji="1" lang="x-none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814967-5504-7D7F-C654-E83EA86E5ED8}"/>
              </a:ext>
            </a:extLst>
          </p:cNvPr>
          <p:cNvCxnSpPr>
            <a:cxnSpLocks/>
          </p:cNvCxnSpPr>
          <p:nvPr/>
        </p:nvCxnSpPr>
        <p:spPr>
          <a:xfrm>
            <a:off x="8484782" y="5295014"/>
            <a:ext cx="95693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8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328DBB85-58E8-3B1B-8022-7CE431C2434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90B06AE-C67F-3651-3705-583B6C59CED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API DOCS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57B5528-3307-5E5A-86E2-3D3E2523F400}"/>
              </a:ext>
            </a:extLst>
          </p:cNvPr>
          <p:cNvGrpSpPr/>
          <p:nvPr/>
        </p:nvGrpSpPr>
        <p:grpSpPr>
          <a:xfrm flipV="1">
            <a:off x="15183293" y="1116184"/>
            <a:ext cx="1518637" cy="45719"/>
            <a:chOff x="15861594" y="1161905"/>
            <a:chExt cx="840336" cy="54262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3EC5EB1-D3C8-E2BA-9128-15ADA395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1C02C94-7321-C655-F131-114311FB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4832480"/>
            <a:ext cx="7150100" cy="2832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6C4762-AAC2-B2AD-C3A4-B4E9CB575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1795260"/>
            <a:ext cx="7175500" cy="26162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99EA416-F9AB-364C-5AEF-5EDC24800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8196526"/>
            <a:ext cx="7150100" cy="927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99B01-CF7E-7DED-DBEE-D72B237B35F7}"/>
              </a:ext>
            </a:extLst>
          </p:cNvPr>
          <p:cNvSpPr txBox="1"/>
          <p:nvPr/>
        </p:nvSpPr>
        <p:spPr>
          <a:xfrm>
            <a:off x="1032835" y="135105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API Docs</a:t>
            </a:r>
            <a:endParaRPr kumimoji="1" lang="x-none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DAAC-5580-01C5-8709-8645DD74F707}"/>
              </a:ext>
            </a:extLst>
          </p:cNvPr>
          <p:cNvSpPr txBox="1"/>
          <p:nvPr/>
        </p:nvSpPr>
        <p:spPr>
          <a:xfrm>
            <a:off x="9654614" y="133568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의류 조회하기 </a:t>
            </a:r>
            <a:r>
              <a:rPr kumimoji="1" lang="en-US" altLang="ko-KR" dirty="0"/>
              <a:t>API</a:t>
            </a:r>
            <a:endParaRPr kumimoji="1" lang="x-none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814967-5504-7D7F-C654-E83EA86E5ED8}"/>
              </a:ext>
            </a:extLst>
          </p:cNvPr>
          <p:cNvCxnSpPr>
            <a:cxnSpLocks/>
          </p:cNvCxnSpPr>
          <p:nvPr/>
        </p:nvCxnSpPr>
        <p:spPr>
          <a:xfrm>
            <a:off x="8484782" y="5295014"/>
            <a:ext cx="95693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DE0871-89B1-86C8-000C-D44C7B690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1889284"/>
            <a:ext cx="6408435" cy="320421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71FC633-11E4-A356-0321-825779514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5239218"/>
            <a:ext cx="5414995" cy="46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8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328DBB85-58E8-3B1B-8022-7CE431C2434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90B06AE-C67F-3651-3705-583B6C59CED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API DOCS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57B5528-3307-5E5A-86E2-3D3E2523F400}"/>
              </a:ext>
            </a:extLst>
          </p:cNvPr>
          <p:cNvGrpSpPr/>
          <p:nvPr/>
        </p:nvGrpSpPr>
        <p:grpSpPr>
          <a:xfrm flipV="1">
            <a:off x="15183293" y="1116184"/>
            <a:ext cx="1518637" cy="45719"/>
            <a:chOff x="15861594" y="1161905"/>
            <a:chExt cx="840336" cy="54262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3EC5EB1-D3C8-E2BA-9128-15ADA395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1C02C94-7321-C655-F131-114311FB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4832480"/>
            <a:ext cx="7150100" cy="2832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6C4762-AAC2-B2AD-C3A4-B4E9CB575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1795260"/>
            <a:ext cx="7175500" cy="26162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99EA416-F9AB-364C-5AEF-5EDC24800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8196526"/>
            <a:ext cx="7150100" cy="927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99B01-CF7E-7DED-DBEE-D72B237B35F7}"/>
              </a:ext>
            </a:extLst>
          </p:cNvPr>
          <p:cNvSpPr txBox="1"/>
          <p:nvPr/>
        </p:nvSpPr>
        <p:spPr>
          <a:xfrm>
            <a:off x="1032835" y="135105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API Docs</a:t>
            </a:r>
            <a:endParaRPr kumimoji="1" lang="x-none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DAAC-5580-01C5-8709-8645DD74F707}"/>
              </a:ext>
            </a:extLst>
          </p:cNvPr>
          <p:cNvSpPr txBox="1"/>
          <p:nvPr/>
        </p:nvSpPr>
        <p:spPr>
          <a:xfrm>
            <a:off x="9654614" y="133568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날씨 조회하기 </a:t>
            </a:r>
            <a:r>
              <a:rPr kumimoji="1" lang="en-US" altLang="ko-KR" dirty="0"/>
              <a:t>API</a:t>
            </a:r>
            <a:endParaRPr kumimoji="1" lang="x-none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814967-5504-7D7F-C654-E83EA86E5ED8}"/>
              </a:ext>
            </a:extLst>
          </p:cNvPr>
          <p:cNvCxnSpPr>
            <a:cxnSpLocks/>
          </p:cNvCxnSpPr>
          <p:nvPr/>
        </p:nvCxnSpPr>
        <p:spPr>
          <a:xfrm>
            <a:off x="8484782" y="5295014"/>
            <a:ext cx="95693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8510C6-2C41-3A9B-D7D4-238F50572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2396225"/>
            <a:ext cx="6350000" cy="6223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E70002-415E-93DB-00AF-79308F658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3497526"/>
            <a:ext cx="6819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7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Android – Entity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4200909" y="1116186"/>
            <a:ext cx="2501021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88E04B73-C486-5D44-7264-BDE54FDA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18" y="2095215"/>
            <a:ext cx="14314695" cy="59019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Android – Main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4256327" y="1116186"/>
            <a:ext cx="2445603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9FA8A15-DF1C-CA26-177A-26AC796F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971684"/>
            <a:ext cx="13704181" cy="75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Android – API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4547273" y="1116186"/>
            <a:ext cx="2154657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035F5BB-770B-6C1F-B384-1A9970398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59" y="2371724"/>
            <a:ext cx="14211198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522956" y="2104122"/>
            <a:ext cx="1356857" cy="581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EC573B"/>
                </a:solidFill>
                <a:latin typeface="THECandybarmiri" pitchFamily="34" charset="0"/>
                <a:cs typeface="THECandybarmiri" pitchFamily="34" charset="0"/>
              </a:rPr>
              <a:t>01</a:t>
            </a:r>
          </a:p>
          <a:p>
            <a:r>
              <a:rPr lang="en-US" sz="6200" kern="0" spc="-200">
                <a:solidFill>
                  <a:srgbClr val="EC573B"/>
                </a:solidFill>
                <a:latin typeface="THECandybarmiri" pitchFamily="34" charset="0"/>
                <a:cs typeface="THECandybarmiri" pitchFamily="34" charset="0"/>
              </a:rPr>
              <a:t>02</a:t>
            </a:r>
          </a:p>
          <a:p>
            <a:r>
              <a:rPr lang="en-US" sz="6200" kern="0" spc="-200">
                <a:solidFill>
                  <a:srgbClr val="EC573B"/>
                </a:solidFill>
                <a:latin typeface="THECandybarmiri" pitchFamily="34" charset="0"/>
                <a:cs typeface="THECandybarmiri" pitchFamily="34" charset="0"/>
              </a:rPr>
              <a:t>03</a:t>
            </a:r>
          </a:p>
          <a:p>
            <a:r>
              <a:rPr lang="en-US" sz="6200" kern="0" spc="-200">
                <a:solidFill>
                  <a:srgbClr val="EC573B"/>
                </a:solidFill>
                <a:latin typeface="THECandybarmiri" pitchFamily="34" charset="0"/>
              </a:rPr>
              <a:t>04</a:t>
            </a:r>
          </a:p>
          <a:p>
            <a:r>
              <a:rPr lang="en-US" sz="6200" kern="0" spc="-200">
                <a:solidFill>
                  <a:srgbClr val="EC573B"/>
                </a:solidFill>
                <a:latin typeface="THECandybarmiri" pitchFamily="34" charset="0"/>
              </a:rPr>
              <a:t>05</a:t>
            </a:r>
          </a:p>
          <a:p>
            <a:r>
              <a:rPr lang="en-US" sz="6200" kern="0" spc="-200">
                <a:solidFill>
                  <a:srgbClr val="EC573B"/>
                </a:solidFill>
                <a:latin typeface="THECandybarmiri" pitchFamily="34" charset="0"/>
              </a:rPr>
              <a:t>06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726351" y="236590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역할 분담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73830" y="4400705"/>
            <a:ext cx="6630377" cy="1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2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CONTENTS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927777A3-8650-94E2-9447-A425F4DB2768}"/>
              </a:ext>
            </a:extLst>
          </p:cNvPr>
          <p:cNvSpPr txBox="1"/>
          <p:nvPr/>
        </p:nvSpPr>
        <p:spPr>
          <a:xfrm>
            <a:off x="12726351" y="333273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시스템 소개</a:t>
            </a:r>
            <a:endParaRPr lang="en-US" altLang="ko-KR" sz="3200" b="1" kern="0" spc="-100" dirty="0">
              <a:solidFill>
                <a:srgbClr val="000000"/>
              </a:solidFill>
              <a:cs typeface="NanumSquare Light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F3593FD9-44C2-CB47-FA59-F6F02C3B9BDB}"/>
              </a:ext>
            </a:extLst>
          </p:cNvPr>
          <p:cNvSpPr txBox="1"/>
          <p:nvPr/>
        </p:nvSpPr>
        <p:spPr>
          <a:xfrm>
            <a:off x="12726351" y="427181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요구사항 분석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496BDDB-86CA-06FD-81DF-D4E90817AAF7}"/>
              </a:ext>
            </a:extLst>
          </p:cNvPr>
          <p:cNvSpPr txBox="1"/>
          <p:nvPr/>
        </p:nvSpPr>
        <p:spPr>
          <a:xfrm>
            <a:off x="12726351" y="5189295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설계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07C83E7F-1D2D-7796-53A4-3B57AC1924E4}"/>
              </a:ext>
            </a:extLst>
          </p:cNvPr>
          <p:cNvSpPr txBox="1"/>
          <p:nvPr/>
        </p:nvSpPr>
        <p:spPr>
          <a:xfrm>
            <a:off x="12726351" y="616058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구현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101D5EC1-721A-F8FC-00E8-15FAD1953735}"/>
              </a:ext>
            </a:extLst>
          </p:cNvPr>
          <p:cNvSpPr txBox="1"/>
          <p:nvPr/>
        </p:nvSpPr>
        <p:spPr>
          <a:xfrm>
            <a:off x="12726351" y="7069000"/>
            <a:ext cx="4783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어려웠던 점과 배웠던 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Server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5641782" y="1116186"/>
            <a:ext cx="1060148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694D5A5-5B11-F627-723C-57309DC17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5" y="1678181"/>
            <a:ext cx="14993257" cy="811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427633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9" name="Object 6"/>
          <p:cNvSpPr txBox="1"/>
          <p:nvPr/>
        </p:nvSpPr>
        <p:spPr>
          <a:xfrm>
            <a:off x="2507849" y="8945303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UC001 </a:t>
            </a:r>
            <a:r>
              <a:rPr lang="ko-KR" altLang="en-US" sz="2200" b="1" dirty="0"/>
              <a:t>회원 가입하기</a:t>
            </a:r>
            <a:endParaRPr lang="ko-KR" altLang="en-US" sz="2400" b="1" dirty="0"/>
          </a:p>
          <a:p>
            <a:pPr algn="ctr"/>
            <a:r>
              <a:rPr lang="ko-KR" altLang="en-US" dirty="0"/>
              <a:t>사용자가 회원 가입을 한다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31" y="1563708"/>
            <a:ext cx="2918713" cy="6355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397" y="1555816"/>
            <a:ext cx="2949196" cy="63632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77" y="1538839"/>
            <a:ext cx="2918713" cy="63480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36" y="1572333"/>
            <a:ext cx="2911092" cy="6340389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98DDB9D6-F996-EF18-225A-23696E3D58A4}"/>
              </a:ext>
            </a:extLst>
          </p:cNvPr>
          <p:cNvSpPr txBox="1"/>
          <p:nvPr/>
        </p:nvSpPr>
        <p:spPr>
          <a:xfrm>
            <a:off x="10660398" y="8945303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UC002 </a:t>
            </a:r>
            <a:r>
              <a:rPr lang="ko-KR" altLang="en-US" sz="2200" b="1"/>
              <a:t>로그인 하기</a:t>
            </a:r>
            <a:endParaRPr lang="en-US" altLang="ko-KR" sz="2400" b="1"/>
          </a:p>
          <a:p>
            <a:pPr algn="ctr"/>
            <a:r>
              <a:rPr lang="ko-KR" altLang="en-US"/>
              <a:t>사용자가 로그인을 한다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3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970293" y="496299"/>
            <a:ext cx="873163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가입하기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로그인 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7" name="그룹 1002"/>
          <p:cNvGrpSpPr/>
          <p:nvPr/>
        </p:nvGrpSpPr>
        <p:grpSpPr>
          <a:xfrm flipV="1">
            <a:off x="12021932" y="1116185"/>
            <a:ext cx="4680000" cy="45719"/>
            <a:chOff x="15861594" y="1161905"/>
            <a:chExt cx="840336" cy="54262"/>
          </a:xfrm>
        </p:grpSpPr>
        <p:pic>
          <p:nvPicPr>
            <p:cNvPr id="1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60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70293" y="496299"/>
            <a:ext cx="873163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가입하기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로그인 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8298251" y="1116185"/>
            <a:ext cx="864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D2676E7-15EB-FEED-3B33-131963B9A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2" y="1484701"/>
            <a:ext cx="12337576" cy="3856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988382-10F1-B39B-9B36-B1672F202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2" y="5664190"/>
            <a:ext cx="12337576" cy="37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9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1409CFF-1232-1865-B28C-38742455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43" y="1430226"/>
            <a:ext cx="2949196" cy="63632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A7FA34-8CF2-E4EC-0E39-A56041949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575" y="1422605"/>
            <a:ext cx="2941575" cy="6370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01771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9" name="Object 6"/>
          <p:cNvSpPr txBox="1"/>
          <p:nvPr/>
        </p:nvSpPr>
        <p:spPr>
          <a:xfrm>
            <a:off x="10029688" y="8960319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UC004</a:t>
            </a:r>
            <a:r>
              <a:rPr lang="ko-KR" altLang="en-US" sz="2200" b="1"/>
              <a:t>회원 비밀번호 찾기</a:t>
            </a:r>
            <a:endParaRPr lang="en-US" altLang="ko-KR" sz="2400" b="1"/>
          </a:p>
          <a:p>
            <a:pPr algn="ctr"/>
            <a:r>
              <a:rPr lang="ko-KR" altLang="en-US"/>
              <a:t>사용자가 회원 비밀번호를 찾는다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27" y="1562536"/>
            <a:ext cx="2933954" cy="6355631"/>
          </a:xfrm>
          <a:prstGeom prst="rect">
            <a:avLst/>
          </a:prstGeom>
        </p:spPr>
      </p:pic>
      <p:sp>
        <p:nvSpPr>
          <p:cNvPr id="19" name="도넛 18"/>
          <p:cNvSpPr/>
          <p:nvPr/>
        </p:nvSpPr>
        <p:spPr>
          <a:xfrm>
            <a:off x="2475627" y="1968516"/>
            <a:ext cx="744769" cy="717754"/>
          </a:xfrm>
          <a:prstGeom prst="donut">
            <a:avLst>
              <a:gd name="adj" fmla="val 112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6A82CCF9-FC9C-FA49-9F04-52F6064E101C}"/>
              </a:ext>
            </a:extLst>
          </p:cNvPr>
          <p:cNvSpPr txBox="1"/>
          <p:nvPr/>
        </p:nvSpPr>
        <p:spPr>
          <a:xfrm>
            <a:off x="1898409" y="8960319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UC003 </a:t>
            </a:r>
            <a:r>
              <a:rPr lang="ko-KR" altLang="en-US" sz="2200" b="1" dirty="0"/>
              <a:t>로그아웃 하기</a:t>
            </a:r>
            <a:endParaRPr lang="en-US" altLang="ko-KR" sz="2400" b="1" dirty="0"/>
          </a:p>
          <a:p>
            <a:pPr algn="ctr"/>
            <a:r>
              <a:rPr lang="ko-KR" altLang="en-US" dirty="0"/>
              <a:t>사용자가 로그아웃을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1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" name="그룹 1002"/>
          <p:cNvGrpSpPr/>
          <p:nvPr/>
        </p:nvGrpSpPr>
        <p:grpSpPr>
          <a:xfrm flipV="1">
            <a:off x="10265132" y="1116185"/>
            <a:ext cx="6436800" cy="45719"/>
            <a:chOff x="15861594" y="1161905"/>
            <a:chExt cx="840336" cy="54262"/>
          </a:xfrm>
        </p:grpSpPr>
        <p:pic>
          <p:nvPicPr>
            <p:cNvPr id="25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6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로그아웃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비밀번호 찾기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51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3DA5E14-2165-D301-B783-50FAB3AC2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29" y="1548689"/>
            <a:ext cx="5883450" cy="48776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160500-99CB-755E-B116-4CCC20DD6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11" y="6460365"/>
            <a:ext cx="12887925" cy="3642685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그룹 1002"/>
          <p:cNvGrpSpPr/>
          <p:nvPr/>
        </p:nvGrpSpPr>
        <p:grpSpPr>
          <a:xfrm flipV="1">
            <a:off x="7047063" y="1116185"/>
            <a:ext cx="9360000" cy="45719"/>
            <a:chOff x="15861594" y="1161905"/>
            <a:chExt cx="840336" cy="54262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로그아웃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비밀번호 찾기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9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41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98DDB9D6-F996-EF18-225A-23696E3D58A4}"/>
              </a:ext>
            </a:extLst>
          </p:cNvPr>
          <p:cNvSpPr txBox="1"/>
          <p:nvPr/>
        </p:nvSpPr>
        <p:spPr>
          <a:xfrm>
            <a:off x="2841066" y="8986247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UC005 </a:t>
            </a:r>
            <a:r>
              <a:rPr lang="ko-KR" altLang="en-US" sz="2200" b="1" dirty="0">
                <a:solidFill>
                  <a:prstClr val="black"/>
                </a:solidFill>
              </a:rPr>
              <a:t>회원 정보 수정하기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회원 정보를 수정한다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A82CCF9-FC9C-FA49-9F04-52F6064E101C}"/>
              </a:ext>
            </a:extLst>
          </p:cNvPr>
          <p:cNvSpPr txBox="1"/>
          <p:nvPr/>
        </p:nvSpPr>
        <p:spPr>
          <a:xfrm>
            <a:off x="10437503" y="8986247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UC006 </a:t>
            </a:r>
            <a:r>
              <a:rPr lang="ko-KR" altLang="en-US" sz="2200" b="1" dirty="0">
                <a:solidFill>
                  <a:prstClr val="black"/>
                </a:solidFill>
              </a:rPr>
              <a:t>회원 탈퇴하기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회원 탈퇴를 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CDE9D7-23C5-10AA-4FBB-C4B4DBBC8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49" y="1587183"/>
            <a:ext cx="2933954" cy="6363251"/>
          </a:xfrm>
          <a:prstGeom prst="rect">
            <a:avLst/>
          </a:prstGeom>
        </p:spPr>
      </p:pic>
      <p:sp>
        <p:nvSpPr>
          <p:cNvPr id="1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1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24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정보 수정하기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탈퇴하기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0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FA17815-0983-F32F-9804-71786357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66" y="1377433"/>
            <a:ext cx="13645163" cy="40031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6D4F13-AF65-98AE-0E04-D2DE6842C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66" y="5600286"/>
            <a:ext cx="13645163" cy="4247022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7328848" y="496926"/>
            <a:ext cx="937308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정보 수정하기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탈퇴하기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2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24500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9" name="Object 6"/>
          <p:cNvSpPr txBox="1"/>
          <p:nvPr/>
        </p:nvSpPr>
        <p:spPr>
          <a:xfrm>
            <a:off x="6366158" y="8890298"/>
            <a:ext cx="555149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UC007 </a:t>
            </a:r>
            <a:r>
              <a:rPr lang="ko-KR" altLang="en-US" sz="2200" b="1" dirty="0"/>
              <a:t>의류 등록하기</a:t>
            </a:r>
            <a:endParaRPr lang="en-US" altLang="ko-KR" sz="2400" b="1" dirty="0"/>
          </a:p>
          <a:p>
            <a:pPr algn="ctr"/>
            <a:r>
              <a:rPr lang="ko-KR" altLang="en-US" dirty="0"/>
              <a:t>사용자가</a:t>
            </a:r>
            <a:r>
              <a:rPr lang="en-US" altLang="ko-KR" dirty="0"/>
              <a:t> </a:t>
            </a:r>
            <a:r>
              <a:rPr lang="ko-KR" altLang="en-US" dirty="0"/>
              <a:t>등록하고 싶은</a:t>
            </a:r>
            <a:r>
              <a:rPr lang="en-US" altLang="ko-KR" dirty="0"/>
              <a:t> </a:t>
            </a:r>
            <a:r>
              <a:rPr lang="ko-KR" altLang="en-US" dirty="0"/>
              <a:t>의류를 등록한다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1072D4-4B24-E5C8-9B5D-2687B5D8E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17" y="1377433"/>
            <a:ext cx="2911092" cy="6363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383757-93FB-42AC-2AD4-939FD4392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39" y="1377433"/>
            <a:ext cx="2926334" cy="6363251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그룹 1002"/>
          <p:cNvGrpSpPr/>
          <p:nvPr/>
        </p:nvGrpSpPr>
        <p:grpSpPr>
          <a:xfrm flipV="1">
            <a:off x="14084697" y="1116185"/>
            <a:ext cx="2520000" cy="45719"/>
            <a:chOff x="15861594" y="1161905"/>
            <a:chExt cx="840336" cy="54262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등록하기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29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10290412" y="496926"/>
            <a:ext cx="641151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등록하기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A5EBE5-0AA7-FBC9-6989-61C21E619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11" y="1912879"/>
            <a:ext cx="14521074" cy="63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1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68312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05" y="1421716"/>
            <a:ext cx="2941575" cy="63556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33" y="1377433"/>
            <a:ext cx="2958851" cy="6369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87" y="1410286"/>
            <a:ext cx="2911092" cy="63784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86" y="1397221"/>
            <a:ext cx="2954940" cy="6379283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F3385FF4-AD9D-61A3-3623-7424B608A31A}"/>
              </a:ext>
            </a:extLst>
          </p:cNvPr>
          <p:cNvSpPr txBox="1"/>
          <p:nvPr/>
        </p:nvSpPr>
        <p:spPr>
          <a:xfrm>
            <a:off x="6608613" y="8529805"/>
            <a:ext cx="506658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UC008 </a:t>
            </a:r>
            <a:r>
              <a:rPr lang="ko-KR" altLang="en-US" sz="2200" b="1"/>
              <a:t>의류 조회하기</a:t>
            </a:r>
            <a:endParaRPr lang="en-US" altLang="ko-KR" sz="2400" b="1"/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사용자가자신이 추가한</a:t>
            </a:r>
            <a:r>
              <a:rPr lang="en-US" altLang="ko-KR">
                <a:solidFill>
                  <a:prstClr val="black"/>
                </a:solidFill>
              </a:rPr>
              <a:t> </a:t>
            </a:r>
            <a:r>
              <a:rPr lang="ko-KR" altLang="en-US">
                <a:solidFill>
                  <a:prstClr val="black"/>
                </a:solidFill>
              </a:rPr>
              <a:t>의류 정보들을 조회한다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카테고리 별 의류 조회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즐겨 찾기 의류 조회</a:t>
            </a:r>
            <a:r>
              <a:rPr lang="en-US" altLang="ko-KR">
                <a:solidFill>
                  <a:prstClr val="black"/>
                </a:solidFill>
              </a:rPr>
              <a:t>,</a:t>
            </a:r>
            <a:endParaRPr lang="en-US" altLang="ko-KR"/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의류 전체 조회가 가능하다</a:t>
            </a:r>
            <a:r>
              <a:rPr lang="en-US" altLang="ko-KR">
                <a:solidFill>
                  <a:prstClr val="black"/>
                </a:solidFill>
              </a:rPr>
              <a:t>. </a:t>
            </a: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카테고리는 계절별 의류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종류별</a:t>
            </a:r>
            <a:r>
              <a:rPr lang="ko-KR" altLang="en-US"/>
              <a:t> </a:t>
            </a:r>
            <a:r>
              <a:rPr lang="ko-KR" altLang="en-US">
                <a:solidFill>
                  <a:prstClr val="black"/>
                </a:solidFill>
              </a:rPr>
              <a:t>의류로 나뉜다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4007949" y="1116185"/>
            <a:ext cx="2520000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4889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810977" y="52573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800" b="1" kern="0" spc="-700" dirty="0" err="1">
                <a:latin typeface="NanumSquare"/>
              </a:rPr>
              <a:t>역할</a:t>
            </a:r>
            <a:r>
              <a:rPr lang="en-US" altLang="ko-KR" sz="6800" b="1" kern="0" spc="-700" dirty="0">
                <a:latin typeface="NanumSquare"/>
              </a:rPr>
              <a:t> </a:t>
            </a:r>
            <a:r>
              <a:rPr lang="en-US" altLang="ko-KR" sz="6800" b="1" kern="0" spc="-700" dirty="0" err="1">
                <a:latin typeface="NanumSquare"/>
              </a:rPr>
              <a:t>분담</a:t>
            </a:r>
            <a:endParaRPr lang="en-US" altLang="ko-KR" sz="6800" kern="0" spc="-700" dirty="0">
              <a:latin typeface="NanumSquare"/>
            </a:endParaRPr>
          </a:p>
        </p:txBody>
      </p:sp>
      <p:pic>
        <p:nvPicPr>
          <p:cNvPr id="7" name="그래픽 6" descr="자녀 단색으로 채워진">
            <a:extLst>
              <a:ext uri="{FF2B5EF4-FFF2-40B4-BE49-F238E27FC236}">
                <a16:creationId xmlns:a16="http://schemas.microsoft.com/office/drawing/2014/main" id="{4A1D2FD6-0B5A-917A-BB1D-61345C4E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800" y="72771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0581931" y="1105008"/>
            <a:ext cx="612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5FF1D3D-7B9E-F04A-6B73-16484A9B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5" y="1971684"/>
            <a:ext cx="17217338" cy="6236412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10290412" y="496926"/>
            <a:ext cx="641151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2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65018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14" y="1407878"/>
            <a:ext cx="2888230" cy="6370872"/>
          </a:xfrm>
          <a:prstGeom prst="rect">
            <a:avLst/>
          </a:prstGeom>
        </p:spPr>
      </p:pic>
      <p:sp>
        <p:nvSpPr>
          <p:cNvPr id="20" name="Object 6">
            <a:extLst>
              <a:ext uri="{FF2B5EF4-FFF2-40B4-BE49-F238E27FC236}">
                <a16:creationId xmlns:a16="http://schemas.microsoft.com/office/drawing/2014/main" id="{2506B257-D038-3959-9247-23A17D7C708B}"/>
              </a:ext>
            </a:extLst>
          </p:cNvPr>
          <p:cNvSpPr txBox="1"/>
          <p:nvPr/>
        </p:nvSpPr>
        <p:spPr>
          <a:xfrm>
            <a:off x="5841243" y="8644807"/>
            <a:ext cx="7110482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UC009 </a:t>
            </a:r>
            <a:r>
              <a:rPr lang="ko-KR" altLang="en-US" sz="2200" b="1" dirty="0">
                <a:solidFill>
                  <a:prstClr val="black"/>
                </a:solidFill>
              </a:rPr>
              <a:t>의류 상세 정보 조회하기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선택한 의류의 상세 정보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사진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치수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등록 날짜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종류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계절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즐겨 찾기 여부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의류 </a:t>
            </a:r>
            <a:r>
              <a:rPr lang="ko-KR" altLang="en-US" dirty="0" err="1">
                <a:solidFill>
                  <a:prstClr val="black"/>
                </a:solidFill>
              </a:rPr>
              <a:t>세탁법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를 조회한다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2381932" y="1116185"/>
            <a:ext cx="4320000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상세 정보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33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7337" y="496926"/>
            <a:ext cx="900459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상세 정보 조회하기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8914814" y="1116185"/>
            <a:ext cx="792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0234A69-4223-E79A-A1F2-88B0D866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6" y="2529894"/>
            <a:ext cx="16188901" cy="49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83401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1" y="1441502"/>
            <a:ext cx="2941575" cy="6355631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D9335AD9-B4F2-0603-B8D3-9F825BE16A5F}"/>
              </a:ext>
            </a:extLst>
          </p:cNvPr>
          <p:cNvSpPr txBox="1"/>
          <p:nvPr/>
        </p:nvSpPr>
        <p:spPr>
          <a:xfrm>
            <a:off x="5036024" y="8488117"/>
            <a:ext cx="7656394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UC010 </a:t>
            </a:r>
            <a:r>
              <a:rPr lang="ko-KR" altLang="en-US" sz="2200" b="1" dirty="0"/>
              <a:t>의류 즐겨 찾기 하기</a:t>
            </a:r>
            <a:endParaRPr lang="en-US" altLang="ko-KR" sz="2400" b="1" dirty="0"/>
          </a:p>
          <a:p>
            <a:pPr algn="ctr"/>
            <a:r>
              <a:rPr lang="en-US" altLang="ko-KR" sz="2200" b="1" dirty="0"/>
              <a:t>&amp; UC011</a:t>
            </a:r>
            <a:r>
              <a:rPr lang="ko-KR" altLang="en-US" sz="2200" b="1" dirty="0"/>
              <a:t>의류 즐겨 찾기 해제하기</a:t>
            </a:r>
            <a:endParaRPr lang="en-US" altLang="ko-KR" sz="2400" b="1" dirty="0"/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</a:t>
            </a:r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하고 싶은 의류를 즐겨 찾기 한다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의류 즐겨 찾기를 해제한다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즐겨찾기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해제하기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61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5325" y="496926"/>
            <a:ext cx="923660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즐겨찾기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해제하기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7832780" y="1116185"/>
            <a:ext cx="864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B01527C-2D27-3C9E-4624-DC51C44E0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92" y="1747127"/>
            <a:ext cx="13351143" cy="3971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8CD306-5B55-5721-9F9F-BC495B657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91" y="5921352"/>
            <a:ext cx="13351143" cy="39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396055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53" y="1538915"/>
            <a:ext cx="2918713" cy="6355631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23E451C5-15F4-95A6-25BC-19181178A041}"/>
              </a:ext>
            </a:extLst>
          </p:cNvPr>
          <p:cNvSpPr txBox="1"/>
          <p:nvPr/>
        </p:nvSpPr>
        <p:spPr>
          <a:xfrm>
            <a:off x="5554639" y="8672783"/>
            <a:ext cx="608690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UC012 </a:t>
            </a:r>
            <a:r>
              <a:rPr lang="ko-KR" altLang="en-US" sz="2200" b="1" dirty="0">
                <a:solidFill>
                  <a:prstClr val="black"/>
                </a:solidFill>
              </a:rPr>
              <a:t>의류 </a:t>
            </a:r>
            <a:r>
              <a:rPr lang="ko-KR" altLang="en-US" sz="2200" b="1" dirty="0" err="1">
                <a:solidFill>
                  <a:prstClr val="black"/>
                </a:solidFill>
              </a:rPr>
              <a:t>세탁법</a:t>
            </a:r>
            <a:r>
              <a:rPr lang="ko-KR" altLang="en-US" sz="2200" b="1" dirty="0">
                <a:solidFill>
                  <a:prstClr val="black"/>
                </a:solidFill>
              </a:rPr>
              <a:t> 조회하기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의류 관리 프로그램 내의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 상세 정보를 조회한 후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 </a:t>
            </a:r>
            <a:r>
              <a:rPr lang="ko-KR" altLang="en-US" dirty="0" err="1">
                <a:solidFill>
                  <a:prstClr val="black"/>
                </a:solidFill>
              </a:rPr>
              <a:t>세탁법을</a:t>
            </a:r>
            <a:r>
              <a:rPr lang="ko-KR" altLang="en-US" dirty="0">
                <a:solidFill>
                  <a:prstClr val="black"/>
                </a:solidFill>
              </a:rPr>
              <a:t> 조회한다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2514814" y="1116185"/>
            <a:ext cx="4320000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세탁법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2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6771" y="496926"/>
            <a:ext cx="859516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세탁법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조회하기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9501933" y="1116185"/>
            <a:ext cx="720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BDEDA5E-C78C-D04C-B094-6FCB56940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02" y="2006985"/>
            <a:ext cx="9164287" cy="75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4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5406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F3385FF4-AD9D-61A3-3623-7424B608A31A}"/>
              </a:ext>
            </a:extLst>
          </p:cNvPr>
          <p:cNvSpPr txBox="1"/>
          <p:nvPr/>
        </p:nvSpPr>
        <p:spPr>
          <a:xfrm>
            <a:off x="3432704" y="8703294"/>
            <a:ext cx="4150306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UC013 </a:t>
            </a:r>
            <a:r>
              <a:rPr lang="ko-KR" altLang="en-US" sz="2200" b="1" dirty="0"/>
              <a:t>의류 삭제하기</a:t>
            </a:r>
            <a:endParaRPr lang="en-US" altLang="ko-KR" sz="2400" b="1" dirty="0"/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의류 관리 프로그램 내의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 상세 정보를 조회한 후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의류를 삭제한다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4A904B-0863-B1CD-2837-4205C0EC8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3" y="1377433"/>
            <a:ext cx="2888230" cy="6370872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F9807E28-2AAC-DCFD-575B-BF55F8933D58}"/>
              </a:ext>
            </a:extLst>
          </p:cNvPr>
          <p:cNvSpPr txBox="1"/>
          <p:nvPr/>
        </p:nvSpPr>
        <p:spPr>
          <a:xfrm>
            <a:off x="10083303" y="8703294"/>
            <a:ext cx="4150306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UC014 </a:t>
            </a:r>
            <a:r>
              <a:rPr lang="ko-KR" altLang="en-US" sz="2200" b="1"/>
              <a:t>의류 수정하기</a:t>
            </a:r>
            <a:endParaRPr lang="en-US" altLang="ko-KR" sz="2200" b="1"/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사용자가 의류 관리 프로그램 내의</a:t>
            </a:r>
            <a:endParaRPr lang="en-US" altLang="ko-KR">
              <a:solidFill>
                <a:prstClr val="black"/>
              </a:solidFill>
            </a:endParaRP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의류 상세 정보를 조회한 후</a:t>
            </a:r>
            <a:endParaRPr lang="en-US" altLang="ko-KR">
              <a:solidFill>
                <a:prstClr val="black"/>
              </a:solidFill>
            </a:endParaRP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의류를 수정한다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11" name="도넛 21">
            <a:extLst>
              <a:ext uri="{FF2B5EF4-FFF2-40B4-BE49-F238E27FC236}">
                <a16:creationId xmlns:a16="http://schemas.microsoft.com/office/drawing/2014/main" id="{D69DC149-3035-126C-B6A7-C429D0FD25C0}"/>
              </a:ext>
            </a:extLst>
          </p:cNvPr>
          <p:cNvSpPr/>
          <p:nvPr/>
        </p:nvSpPr>
        <p:spPr>
          <a:xfrm>
            <a:off x="9247668" y="2120229"/>
            <a:ext cx="387651" cy="352763"/>
          </a:xfrm>
          <a:prstGeom prst="donut">
            <a:avLst>
              <a:gd name="adj" fmla="val 112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도넛 21">
            <a:extLst>
              <a:ext uri="{FF2B5EF4-FFF2-40B4-BE49-F238E27FC236}">
                <a16:creationId xmlns:a16="http://schemas.microsoft.com/office/drawing/2014/main" id="{D69DC149-3035-126C-B6A7-C429D0FD25C0}"/>
              </a:ext>
            </a:extLst>
          </p:cNvPr>
          <p:cNvSpPr/>
          <p:nvPr/>
        </p:nvSpPr>
        <p:spPr>
          <a:xfrm>
            <a:off x="9506686" y="2120229"/>
            <a:ext cx="360645" cy="352763"/>
          </a:xfrm>
          <a:prstGeom prst="donut">
            <a:avLst>
              <a:gd name="adj" fmla="val 112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8" name="그룹 1002"/>
          <p:cNvGrpSpPr/>
          <p:nvPr/>
        </p:nvGrpSpPr>
        <p:grpSpPr>
          <a:xfrm flipV="1">
            <a:off x="11462656" y="1116185"/>
            <a:ext cx="5040000" cy="45719"/>
            <a:chOff x="15861594" y="1161905"/>
            <a:chExt cx="840336" cy="54262"/>
          </a:xfrm>
        </p:grpSpPr>
        <p:pic>
          <p:nvPicPr>
            <p:cNvPr id="19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4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삭제하기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수정하기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0609" y="496926"/>
            <a:ext cx="944132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삭제하기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수정하기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7841270" y="1116185"/>
            <a:ext cx="900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FFE1E20-5644-1952-2266-6B03554CF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98" y="1199833"/>
            <a:ext cx="12713770" cy="42379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77492-1778-C05A-75C6-28253D7E5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98" y="5509722"/>
            <a:ext cx="12713770" cy="45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6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81361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5" name="그림 1">
            <a:extLst>
              <a:ext uri="{FF2B5EF4-FFF2-40B4-BE49-F238E27FC236}">
                <a16:creationId xmlns:a16="http://schemas.microsoft.com/office/drawing/2014/main" id="{4802DBA5-D361-8887-FEF8-C4B227EF6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56" y="1377433"/>
            <a:ext cx="2933954" cy="6355631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172BDB72-E22D-187D-95F2-51F83DDF1FCB}"/>
              </a:ext>
            </a:extLst>
          </p:cNvPr>
          <p:cNvSpPr txBox="1"/>
          <p:nvPr/>
        </p:nvSpPr>
        <p:spPr>
          <a:xfrm>
            <a:off x="2569874" y="8767691"/>
            <a:ext cx="4364182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UC015 </a:t>
            </a:r>
            <a:r>
              <a:rPr lang="ko-KR" altLang="en-US" sz="2200" b="1" dirty="0">
                <a:solidFill>
                  <a:prstClr val="black"/>
                </a:solidFill>
              </a:rPr>
              <a:t>날씨에 따른 의류 추천 받기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 err="1">
                <a:solidFill>
                  <a:prstClr val="black"/>
                </a:solidFill>
              </a:rPr>
              <a:t>앱의</a:t>
            </a:r>
            <a:r>
              <a:rPr lang="ko-KR" altLang="en-US" dirty="0">
                <a:solidFill>
                  <a:prstClr val="black"/>
                </a:solidFill>
              </a:rPr>
              <a:t> 메인 화면 하단에서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날씨에 맞는 의류를 추천 받는다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EB65C102-14F3-2675-14D4-ABE69716692B}"/>
              </a:ext>
            </a:extLst>
          </p:cNvPr>
          <p:cNvSpPr txBox="1"/>
          <p:nvPr/>
        </p:nvSpPr>
        <p:spPr>
          <a:xfrm>
            <a:off x="9404969" y="8767691"/>
            <a:ext cx="415030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UC016 </a:t>
            </a:r>
            <a:r>
              <a:rPr lang="ko-KR" altLang="en-US" sz="2200" b="1" dirty="0">
                <a:solidFill>
                  <a:prstClr val="black"/>
                </a:solidFill>
              </a:rPr>
              <a:t>날씨 조회하기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 err="1">
                <a:solidFill>
                  <a:prstClr val="black"/>
                </a:solidFill>
              </a:rPr>
              <a:t>앱의</a:t>
            </a:r>
            <a:r>
              <a:rPr lang="ko-KR" altLang="en-US" dirty="0">
                <a:solidFill>
                  <a:prstClr val="black"/>
                </a:solidFill>
              </a:rPr>
              <a:t> 메인 화면 상단에서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날씨를 조회한다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" name="그룹 1002"/>
          <p:cNvGrpSpPr/>
          <p:nvPr/>
        </p:nvGrpSpPr>
        <p:grpSpPr>
          <a:xfrm flipV="1">
            <a:off x="9141904" y="1116185"/>
            <a:ext cx="7560000" cy="45719"/>
            <a:chOff x="15861594" y="1161905"/>
            <a:chExt cx="840336" cy="54262"/>
          </a:xfrm>
        </p:grpSpPr>
        <p:pic>
          <p:nvPicPr>
            <p:cNvPr id="1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날씨에 따른 의류 추천 받기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9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4380" y="6409918"/>
            <a:ext cx="2550476" cy="710376"/>
            <a:chOff x="2261990" y="6409918"/>
            <a:chExt cx="2215494" cy="710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5347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휴먼지능정보공학과 </a:t>
            </a:r>
            <a:r>
              <a:rPr 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201710742</a:t>
            </a:r>
          </a:p>
          <a:p>
            <a:pPr algn="ctr"/>
            <a:r>
              <a:rPr lang="ko-KR" altLang="en-US" sz="2400" kern="0" spc="-200" dirty="0">
                <a:solidFill>
                  <a:srgbClr val="FFFFFF"/>
                </a:solidFill>
                <a:latin typeface="THECandybarmiri" pitchFamily="34" charset="0"/>
              </a:rPr>
              <a:t>고동천</a:t>
            </a:r>
            <a:endParaRPr lang="en-US" sz="2400" dirty="0"/>
          </a:p>
        </p:txBody>
      </p:sp>
      <p:sp>
        <p:nvSpPr>
          <p:cNvPr id="13" name="Object 13"/>
          <p:cNvSpPr txBox="1"/>
          <p:nvPr/>
        </p:nvSpPr>
        <p:spPr>
          <a:xfrm>
            <a:off x="1001593" y="7395561"/>
            <a:ext cx="244815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dirty="0"/>
              <a:t>팀장</a:t>
            </a:r>
            <a:endParaRPr lang="en-US" altLang="ko-KR" sz="1600" dirty="0"/>
          </a:p>
          <a:p>
            <a:pPr algn="ctr"/>
            <a:r>
              <a:rPr lang="ko-KR" altLang="en-US" sz="1600" dirty="0"/>
              <a:t>요구사항 명세서 작성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다이어그램 작성</a:t>
            </a:r>
            <a:r>
              <a:rPr lang="en-US" altLang="ko-KR" sz="1600" dirty="0"/>
              <a:t> </a:t>
            </a:r>
            <a:r>
              <a:rPr lang="ko-KR" altLang="en-US" sz="1600" dirty="0"/>
              <a:t>백엔드 구현</a:t>
            </a:r>
            <a:endParaRPr lang="en-US" altLang="ko-KR" sz="1600" dirty="0"/>
          </a:p>
          <a:p>
            <a:pPr algn="ctr"/>
            <a:r>
              <a:rPr lang="ko-KR" altLang="en-US" sz="1600" dirty="0"/>
              <a:t>발표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465988" y="3584175"/>
            <a:ext cx="2550476" cy="2550476"/>
            <a:chOff x="5952770" y="3584175"/>
            <a:chExt cx="2550476" cy="255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" r="193"/>
            <a:stretch/>
          </p:blipFill>
          <p:spPr>
            <a:xfrm>
              <a:off x="5952770" y="3584175"/>
              <a:ext cx="2550476" cy="255047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8" name="Object 38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01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역할 분담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14935201" y="1127868"/>
            <a:ext cx="1766730" cy="45719"/>
            <a:chOff x="15861594" y="1161905"/>
            <a:chExt cx="840336" cy="542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66" name="Object 13">
            <a:extLst>
              <a:ext uri="{FF2B5EF4-FFF2-40B4-BE49-F238E27FC236}">
                <a16:creationId xmlns:a16="http://schemas.microsoft.com/office/drawing/2014/main" id="{7CEAF3A2-4E61-F5D0-59FC-A5B778C81095}"/>
              </a:ext>
            </a:extLst>
          </p:cNvPr>
          <p:cNvSpPr txBox="1"/>
          <p:nvPr/>
        </p:nvSpPr>
        <p:spPr>
          <a:xfrm>
            <a:off x="4453242" y="7395561"/>
            <a:ext cx="25632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dirty="0"/>
              <a:t>요구사항 명세서 작성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다이어그램 작성</a:t>
            </a:r>
            <a:endParaRPr lang="en-US" altLang="ko-KR" sz="1600" dirty="0"/>
          </a:p>
          <a:p>
            <a:pPr algn="ctr"/>
            <a:r>
              <a:rPr lang="en-US" altLang="ko-KR" sz="1600" dirty="0"/>
              <a:t> </a:t>
            </a:r>
            <a:r>
              <a:rPr lang="ko-KR" altLang="en-US" sz="1600" dirty="0"/>
              <a:t>안드로이드 구현</a:t>
            </a:r>
            <a:endParaRPr lang="en-US" altLang="ko-KR" sz="1600" dirty="0"/>
          </a:p>
          <a:p>
            <a:pPr algn="ctr"/>
            <a:r>
              <a:rPr lang="en-US" altLang="ko-KR" sz="1600" dirty="0"/>
              <a:t> </a:t>
            </a:r>
            <a:r>
              <a:rPr lang="ko-KR" altLang="en-US" sz="1600" dirty="0"/>
              <a:t>발표</a:t>
            </a:r>
            <a:endParaRPr lang="en-US" sz="1600" dirty="0"/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54614D4E-44BA-D25A-CB21-418ED3777B86}"/>
              </a:ext>
            </a:extLst>
          </p:cNvPr>
          <p:cNvSpPr txBox="1"/>
          <p:nvPr/>
        </p:nvSpPr>
        <p:spPr>
          <a:xfrm>
            <a:off x="7917828" y="7395561"/>
            <a:ext cx="244815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/>
              <a:t>요구사항 명세서 작성</a:t>
            </a:r>
            <a:endParaRPr lang="en-US" altLang="ko-KR" sz="1600"/>
          </a:p>
          <a:p>
            <a:pPr algn="ctr"/>
            <a:r>
              <a:rPr lang="ko-KR" altLang="en-US" sz="1600"/>
              <a:t>클래스 다이어그램 작성</a:t>
            </a:r>
            <a:endParaRPr lang="en-US" altLang="ko-KR" sz="1600"/>
          </a:p>
          <a:p>
            <a:pPr algn="ctr"/>
            <a:r>
              <a:rPr lang="ko-KR" altLang="en-US" sz="1600"/>
              <a:t>의류 사진 제공</a:t>
            </a:r>
            <a:endParaRPr lang="en-US"/>
          </a:p>
        </p:txBody>
      </p:sp>
      <p:sp>
        <p:nvSpPr>
          <p:cNvPr id="68" name="Object 13">
            <a:extLst>
              <a:ext uri="{FF2B5EF4-FFF2-40B4-BE49-F238E27FC236}">
                <a16:creationId xmlns:a16="http://schemas.microsoft.com/office/drawing/2014/main" id="{5C15BEA5-D4D4-BA40-F7F6-180F31E153E4}"/>
              </a:ext>
            </a:extLst>
          </p:cNvPr>
          <p:cNvSpPr txBox="1"/>
          <p:nvPr/>
        </p:nvSpPr>
        <p:spPr>
          <a:xfrm>
            <a:off x="11322698" y="7395561"/>
            <a:ext cx="244815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/>
              <a:t>요구사항 명세서 작성</a:t>
            </a:r>
            <a:endParaRPr lang="en-US" altLang="ko-KR" sz="1600"/>
          </a:p>
          <a:p>
            <a:pPr algn="ctr"/>
            <a:r>
              <a:rPr lang="ko-KR" altLang="en-US" sz="1600"/>
              <a:t>시퀀스 다이어그램 작성</a:t>
            </a:r>
            <a:endParaRPr lang="en-US" altLang="ko-KR" sz="1600"/>
          </a:p>
          <a:p>
            <a:pPr algn="ctr"/>
            <a:r>
              <a:rPr lang="ko-KR" altLang="en-US" sz="1600"/>
              <a:t>의류 사진 제공</a:t>
            </a:r>
            <a:endParaRPr lang="en-US" altLang="ko-KR" sz="1600"/>
          </a:p>
          <a:p>
            <a:pPr algn="ctr"/>
            <a:r>
              <a:rPr lang="en-US" sz="1600"/>
              <a:t>PPT</a:t>
            </a:r>
            <a:r>
              <a:rPr lang="ko-KR" altLang="en-US" sz="1600"/>
              <a:t> 제작</a:t>
            </a:r>
            <a:endParaRPr lang="en-US"/>
          </a:p>
        </p:txBody>
      </p:sp>
      <p:sp>
        <p:nvSpPr>
          <p:cNvPr id="69" name="Object 13">
            <a:extLst>
              <a:ext uri="{FF2B5EF4-FFF2-40B4-BE49-F238E27FC236}">
                <a16:creationId xmlns:a16="http://schemas.microsoft.com/office/drawing/2014/main" id="{5D621A59-06C7-C3AC-7066-D36FBFDD49B0}"/>
              </a:ext>
            </a:extLst>
          </p:cNvPr>
          <p:cNvSpPr txBox="1"/>
          <p:nvPr/>
        </p:nvSpPr>
        <p:spPr>
          <a:xfrm>
            <a:off x="14700893" y="7395561"/>
            <a:ext cx="244815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/>
              <a:t>요구사항 명세서 작성</a:t>
            </a:r>
            <a:endParaRPr lang="en-US" altLang="ko-KR" sz="1600"/>
          </a:p>
          <a:p>
            <a:pPr algn="ctr"/>
            <a:r>
              <a:rPr lang="ko-KR" altLang="en-US" sz="1600"/>
              <a:t>시퀀스 다이어그램 작성</a:t>
            </a:r>
            <a:endParaRPr lang="en-US" altLang="ko-KR" sz="1600"/>
          </a:p>
          <a:p>
            <a:pPr algn="ctr"/>
            <a:r>
              <a:rPr lang="ko-KR" altLang="en-US" sz="1600"/>
              <a:t>의류 사진 제공</a:t>
            </a:r>
            <a:endParaRPr lang="en-US" altLang="ko-KR" sz="1600"/>
          </a:p>
          <a:p>
            <a:pPr algn="ctr"/>
            <a:r>
              <a:rPr lang="en-US" altLang="ko-KR" sz="1600"/>
              <a:t>PPT </a:t>
            </a:r>
            <a:r>
              <a:rPr lang="ko-KR" altLang="en-US" sz="1600"/>
              <a:t>제작</a:t>
            </a:r>
            <a:endParaRPr lang="en-US"/>
          </a:p>
        </p:txBody>
      </p:sp>
      <p:grpSp>
        <p:nvGrpSpPr>
          <p:cNvPr id="72" name="그룹 1003">
            <a:extLst>
              <a:ext uri="{FF2B5EF4-FFF2-40B4-BE49-F238E27FC236}">
                <a16:creationId xmlns:a16="http://schemas.microsoft.com/office/drawing/2014/main" id="{90291B56-B41E-5562-F67C-00CB462CD02A}"/>
              </a:ext>
            </a:extLst>
          </p:cNvPr>
          <p:cNvGrpSpPr/>
          <p:nvPr/>
        </p:nvGrpSpPr>
        <p:grpSpPr>
          <a:xfrm>
            <a:off x="4467529" y="6409918"/>
            <a:ext cx="2550476" cy="710376"/>
            <a:chOff x="2261990" y="6409918"/>
            <a:chExt cx="2215494" cy="710376"/>
          </a:xfrm>
        </p:grpSpPr>
        <p:pic>
          <p:nvPicPr>
            <p:cNvPr id="73" name="Object 9">
              <a:extLst>
                <a:ext uri="{FF2B5EF4-FFF2-40B4-BE49-F238E27FC236}">
                  <a16:creationId xmlns:a16="http://schemas.microsoft.com/office/drawing/2014/main" id="{69CA35D1-9EA4-70CD-B6E3-2A59B598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grpSp>
        <p:nvGrpSpPr>
          <p:cNvPr id="74" name="그룹 1003">
            <a:extLst>
              <a:ext uri="{FF2B5EF4-FFF2-40B4-BE49-F238E27FC236}">
                <a16:creationId xmlns:a16="http://schemas.microsoft.com/office/drawing/2014/main" id="{571284E4-054E-96BF-54B5-ECF70CB5A025}"/>
              </a:ext>
            </a:extLst>
          </p:cNvPr>
          <p:cNvGrpSpPr/>
          <p:nvPr/>
        </p:nvGrpSpPr>
        <p:grpSpPr>
          <a:xfrm>
            <a:off x="7877596" y="6409918"/>
            <a:ext cx="2550476" cy="710376"/>
            <a:chOff x="2261990" y="6409918"/>
            <a:chExt cx="2215494" cy="710376"/>
          </a:xfrm>
        </p:grpSpPr>
        <p:pic>
          <p:nvPicPr>
            <p:cNvPr id="75" name="Object 9">
              <a:extLst>
                <a:ext uri="{FF2B5EF4-FFF2-40B4-BE49-F238E27FC236}">
                  <a16:creationId xmlns:a16="http://schemas.microsoft.com/office/drawing/2014/main" id="{0D4FDDB6-40BA-B054-153F-668141F4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grpSp>
        <p:nvGrpSpPr>
          <p:cNvPr id="76" name="그룹 1003">
            <a:extLst>
              <a:ext uri="{FF2B5EF4-FFF2-40B4-BE49-F238E27FC236}">
                <a16:creationId xmlns:a16="http://schemas.microsoft.com/office/drawing/2014/main" id="{68DF0A75-9EBE-4496-BBB4-FB6148B755DB}"/>
              </a:ext>
            </a:extLst>
          </p:cNvPr>
          <p:cNvGrpSpPr/>
          <p:nvPr/>
        </p:nvGrpSpPr>
        <p:grpSpPr>
          <a:xfrm>
            <a:off x="11290745" y="6409918"/>
            <a:ext cx="2550476" cy="710376"/>
            <a:chOff x="2261990" y="6409918"/>
            <a:chExt cx="2215494" cy="710376"/>
          </a:xfrm>
        </p:grpSpPr>
        <p:pic>
          <p:nvPicPr>
            <p:cNvPr id="77" name="Object 9">
              <a:extLst>
                <a:ext uri="{FF2B5EF4-FFF2-40B4-BE49-F238E27FC236}">
                  <a16:creationId xmlns:a16="http://schemas.microsoft.com/office/drawing/2014/main" id="{B8FBAB26-B6E8-3332-2C9E-F979497E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grpSp>
        <p:nvGrpSpPr>
          <p:cNvPr id="78" name="그룹 1003">
            <a:extLst>
              <a:ext uri="{FF2B5EF4-FFF2-40B4-BE49-F238E27FC236}">
                <a16:creationId xmlns:a16="http://schemas.microsoft.com/office/drawing/2014/main" id="{BA72F1DC-29C8-4C12-E4DB-CDDE90C32007}"/>
              </a:ext>
            </a:extLst>
          </p:cNvPr>
          <p:cNvGrpSpPr/>
          <p:nvPr/>
        </p:nvGrpSpPr>
        <p:grpSpPr>
          <a:xfrm>
            <a:off x="14649732" y="6409918"/>
            <a:ext cx="2550476" cy="710376"/>
            <a:chOff x="2261990" y="6409918"/>
            <a:chExt cx="2215494" cy="710376"/>
          </a:xfrm>
        </p:grpSpPr>
        <p:pic>
          <p:nvPicPr>
            <p:cNvPr id="79" name="Object 9">
              <a:extLst>
                <a:ext uri="{FF2B5EF4-FFF2-40B4-BE49-F238E27FC236}">
                  <a16:creationId xmlns:a16="http://schemas.microsoft.com/office/drawing/2014/main" id="{3C6AB8FC-E3D7-C276-2E53-06BC7144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sp>
        <p:nvSpPr>
          <p:cNvPr id="80" name="Object 12">
            <a:extLst>
              <a:ext uri="{FF2B5EF4-FFF2-40B4-BE49-F238E27FC236}">
                <a16:creationId xmlns:a16="http://schemas.microsoft.com/office/drawing/2014/main" id="{E04B1E22-F45E-39CC-B3EB-7E7102085471}"/>
              </a:ext>
            </a:extLst>
          </p:cNvPr>
          <p:cNvSpPr txBox="1"/>
          <p:nvPr/>
        </p:nvSpPr>
        <p:spPr>
          <a:xfrm>
            <a:off x="3872532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휴먼지능정보공학과 </a:t>
            </a:r>
            <a:r>
              <a:rPr 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201710815</a:t>
            </a:r>
          </a:p>
          <a:p>
            <a:pPr algn="ctr"/>
            <a:r>
              <a:rPr lang="ko-KR" altLang="en-US" sz="2400" kern="0" spc="-200" dirty="0">
                <a:solidFill>
                  <a:srgbClr val="FFFFFF"/>
                </a:solidFill>
                <a:latin typeface="THECandybarmiri" pitchFamily="34" charset="0"/>
              </a:rPr>
              <a:t>황선웅</a:t>
            </a:r>
            <a:endParaRPr lang="en-US" sz="2400" dirty="0"/>
          </a:p>
        </p:txBody>
      </p:sp>
      <p:sp>
        <p:nvSpPr>
          <p:cNvPr id="81" name="Object 12">
            <a:extLst>
              <a:ext uri="{FF2B5EF4-FFF2-40B4-BE49-F238E27FC236}">
                <a16:creationId xmlns:a16="http://schemas.microsoft.com/office/drawing/2014/main" id="{E011409A-2525-7D26-804C-9F676C50BCB0}"/>
              </a:ext>
            </a:extLst>
          </p:cNvPr>
          <p:cNvSpPr txBox="1"/>
          <p:nvPr/>
        </p:nvSpPr>
        <p:spPr>
          <a:xfrm>
            <a:off x="7284140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컴퓨터과학과  </a:t>
            </a:r>
            <a:r>
              <a:rPr 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201811154</a:t>
            </a:r>
          </a:p>
          <a:p>
            <a:pPr algn="ctr"/>
            <a:r>
              <a:rPr lang="ko-KR" altLang="en-US" sz="2400" kern="0" spc="-200" dirty="0">
                <a:solidFill>
                  <a:srgbClr val="FFFFFF"/>
                </a:solidFill>
                <a:latin typeface="THECandybarmiri" pitchFamily="34" charset="0"/>
              </a:rPr>
              <a:t>이현호</a:t>
            </a:r>
            <a:endParaRPr lang="en-US" sz="2400" dirty="0"/>
          </a:p>
        </p:txBody>
      </p:sp>
      <p:sp>
        <p:nvSpPr>
          <p:cNvPr id="82" name="Object 12">
            <a:extLst>
              <a:ext uri="{FF2B5EF4-FFF2-40B4-BE49-F238E27FC236}">
                <a16:creationId xmlns:a16="http://schemas.microsoft.com/office/drawing/2014/main" id="{2A90F7F9-208A-FFDA-C869-14E6C8470366}"/>
              </a:ext>
            </a:extLst>
          </p:cNvPr>
          <p:cNvSpPr txBox="1"/>
          <p:nvPr/>
        </p:nvSpPr>
        <p:spPr>
          <a:xfrm>
            <a:off x="10678081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>
                <a:solidFill>
                  <a:srgbClr val="FFFFFF"/>
                </a:solidFill>
                <a:latin typeface="THECandybarmiri" pitchFamily="34" charset="0"/>
              </a:rPr>
              <a:t>컴퓨터과학과 </a:t>
            </a:r>
            <a:r>
              <a:rPr lang="en-US" altLang="ko-KR" sz="1600" kern="0" spc="-200">
                <a:solidFill>
                  <a:srgbClr val="FFFFFF"/>
                </a:solidFill>
                <a:latin typeface="THECandybarmiri" pitchFamily="34" charset="0"/>
              </a:rPr>
              <a:t>202010896</a:t>
            </a:r>
          </a:p>
          <a:p>
            <a:pPr algn="ctr"/>
            <a:r>
              <a:rPr lang="ko-KR" altLang="en-US" sz="2400" kern="0" spc="-200">
                <a:solidFill>
                  <a:srgbClr val="FFFFFF"/>
                </a:solidFill>
                <a:latin typeface="THECandybarmiri" pitchFamily="34" charset="0"/>
              </a:rPr>
              <a:t>이유진</a:t>
            </a:r>
            <a:endParaRPr lang="en-US" sz="2400"/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CE5E3FA5-13A3-CF16-8FD2-CF1F121AF691}"/>
              </a:ext>
            </a:extLst>
          </p:cNvPr>
          <p:cNvSpPr txBox="1"/>
          <p:nvPr/>
        </p:nvSpPr>
        <p:spPr>
          <a:xfrm>
            <a:off x="14056276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>
                <a:solidFill>
                  <a:srgbClr val="FFFFFF"/>
                </a:solidFill>
                <a:latin typeface="THECandybarmiri" pitchFamily="34" charset="0"/>
              </a:rPr>
              <a:t>컴퓨터과학과 </a:t>
            </a:r>
            <a:r>
              <a:rPr lang="en-US" altLang="ko-KR" sz="1600" kern="0" spc="-200">
                <a:solidFill>
                  <a:srgbClr val="FFFFFF"/>
                </a:solidFill>
                <a:latin typeface="THECandybarmiri" pitchFamily="34" charset="0"/>
              </a:rPr>
              <a:t>202010911</a:t>
            </a:r>
          </a:p>
          <a:p>
            <a:pPr algn="ctr"/>
            <a:r>
              <a:rPr lang="ko-KR" altLang="en-US" sz="2400" kern="0" spc="-200">
                <a:solidFill>
                  <a:srgbClr val="FFFFFF"/>
                </a:solidFill>
                <a:latin typeface="THECandybarmiri" pitchFamily="34" charset="0"/>
              </a:rPr>
              <a:t>장혜원</a:t>
            </a:r>
            <a:endParaRPr lang="en-US" sz="2400"/>
          </a:p>
        </p:txBody>
      </p:sp>
      <p:sp>
        <p:nvSpPr>
          <p:cNvPr id="2" name="타원 15">
            <a:extLst>
              <a:ext uri="{FF2B5EF4-FFF2-40B4-BE49-F238E27FC236}">
                <a16:creationId xmlns:a16="http://schemas.microsoft.com/office/drawing/2014/main" id="{43371B6F-E834-694C-7582-8BB7F0BA721F}"/>
              </a:ext>
            </a:extLst>
          </p:cNvPr>
          <p:cNvSpPr/>
          <p:nvPr/>
        </p:nvSpPr>
        <p:spPr>
          <a:xfrm>
            <a:off x="1122238" y="3584175"/>
            <a:ext cx="2520000" cy="25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16">
            <a:extLst>
              <a:ext uri="{FF2B5EF4-FFF2-40B4-BE49-F238E27FC236}">
                <a16:creationId xmlns:a16="http://schemas.microsoft.com/office/drawing/2014/main" id="{825BBCB8-37C0-B45C-9A00-A9DBE6C7FBB8}"/>
              </a:ext>
            </a:extLst>
          </p:cNvPr>
          <p:cNvSpPr/>
          <p:nvPr/>
        </p:nvSpPr>
        <p:spPr>
          <a:xfrm>
            <a:off x="7881904" y="3581240"/>
            <a:ext cx="2520000" cy="25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17">
            <a:extLst>
              <a:ext uri="{FF2B5EF4-FFF2-40B4-BE49-F238E27FC236}">
                <a16:creationId xmlns:a16="http://schemas.microsoft.com/office/drawing/2014/main" id="{48BE45E1-5C22-9A04-1931-746FA975913A}"/>
              </a:ext>
            </a:extLst>
          </p:cNvPr>
          <p:cNvSpPr/>
          <p:nvPr/>
        </p:nvSpPr>
        <p:spPr>
          <a:xfrm>
            <a:off x="14558566" y="3581240"/>
            <a:ext cx="2520000" cy="25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8">
            <a:extLst>
              <a:ext uri="{FF2B5EF4-FFF2-40B4-BE49-F238E27FC236}">
                <a16:creationId xmlns:a16="http://schemas.microsoft.com/office/drawing/2014/main" id="{CEBCB054-BC3B-F8AC-D217-489CF9DC5BBA}"/>
              </a:ext>
            </a:extLst>
          </p:cNvPr>
          <p:cNvSpPr/>
          <p:nvPr/>
        </p:nvSpPr>
        <p:spPr>
          <a:xfrm>
            <a:off x="11305983" y="3581240"/>
            <a:ext cx="2520000" cy="25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0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3195" y="496926"/>
            <a:ext cx="1178873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날씨에 따른 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추천받기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 조회하기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5471717" y="1116185"/>
            <a:ext cx="1116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D949A48-D31E-B165-0E7C-57ABBCE8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42" y="1331950"/>
            <a:ext cx="12062090" cy="39679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655C14-1EE7-BB0C-8E87-9A1B22CC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42" y="5370928"/>
            <a:ext cx="12062090" cy="46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7175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05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0977" y="54859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800" b="1" kern="0" spc="-700">
                <a:solidFill>
                  <a:prstClr val="black"/>
                </a:solidFill>
                <a:latin typeface="NanumSquare"/>
              </a:rPr>
              <a:t>구현</a:t>
            </a:r>
            <a:endParaRPr lang="en-US" altLang="ko-KR" sz="6800" kern="0" spc="-700">
              <a:solidFill>
                <a:prstClr val="black"/>
              </a:solidFill>
              <a:latin typeface="NanumSquare"/>
            </a:endParaRPr>
          </a:p>
        </p:txBody>
      </p:sp>
      <p:pic>
        <p:nvPicPr>
          <p:cNvPr id="5" name="그래픽 4" descr="스마트폰 단색으로 채워진">
            <a:extLst>
              <a:ext uri="{FF2B5EF4-FFF2-40B4-BE49-F238E27FC236}">
                <a16:creationId xmlns:a16="http://schemas.microsoft.com/office/drawing/2014/main" id="{1991B77B-AC39-DB16-905F-2FCC3F46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2800" y="67437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2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7937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06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0977" y="55621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800" b="1" kern="0" spc="-700" dirty="0">
                <a:solidFill>
                  <a:prstClr val="black"/>
                </a:solidFill>
                <a:latin typeface="NanumSquare"/>
              </a:rPr>
              <a:t>어려웠던 점과 배웠던 점</a:t>
            </a:r>
            <a:endParaRPr lang="en-US" altLang="ko-KR" sz="6800" kern="0" spc="-700" dirty="0">
              <a:solidFill>
                <a:prstClr val="black"/>
              </a:solidFill>
              <a:latin typeface="NanumSquare"/>
            </a:endParaRPr>
          </a:p>
        </p:txBody>
      </p:sp>
      <p:pic>
        <p:nvPicPr>
          <p:cNvPr id="5" name="그래픽 4" descr="사이렌 단색으로 채워진">
            <a:extLst>
              <a:ext uri="{FF2B5EF4-FFF2-40B4-BE49-F238E27FC236}">
                <a16:creationId xmlns:a16="http://schemas.microsoft.com/office/drawing/2014/main" id="{F37F9955-3A71-371A-E78A-3BA8BC80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800" y="694936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62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7096835" y="6869484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1002"/>
          <p:cNvGrpSpPr/>
          <p:nvPr/>
        </p:nvGrpSpPr>
        <p:grpSpPr>
          <a:xfrm>
            <a:off x="1935131" y="6869485"/>
            <a:ext cx="6344762" cy="1404555"/>
            <a:chOff x="3845714" y="7358854"/>
            <a:chExt cx="6344762" cy="1404555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258861" y="7310152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유진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96835" y="848084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1002"/>
          <p:cNvGrpSpPr/>
          <p:nvPr/>
        </p:nvGrpSpPr>
        <p:grpSpPr>
          <a:xfrm>
            <a:off x="1935131" y="8480846"/>
            <a:ext cx="6344762" cy="1404555"/>
            <a:chOff x="3845714" y="7358854"/>
            <a:chExt cx="6344762" cy="1404555"/>
          </a:xfrm>
        </p:grpSpPr>
        <p:pic>
          <p:nvPicPr>
            <p:cNvPr id="4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096835" y="527305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1002"/>
          <p:cNvGrpSpPr/>
          <p:nvPr/>
        </p:nvGrpSpPr>
        <p:grpSpPr>
          <a:xfrm>
            <a:off x="1935131" y="5273051"/>
            <a:ext cx="6344762" cy="1404555"/>
            <a:chOff x="3845714" y="7358854"/>
            <a:chExt cx="6344762" cy="1404555"/>
          </a:xfrm>
        </p:grpSpPr>
        <p:pic>
          <p:nvPicPr>
            <p:cNvPr id="3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7096836" y="367661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096836" y="208018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935131" y="2080180"/>
            <a:ext cx="6344763" cy="1404555"/>
            <a:chOff x="3845714" y="5615606"/>
            <a:chExt cx="6344762" cy="1404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5615606"/>
              <a:ext cx="6344762" cy="1404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5132" y="3676616"/>
            <a:ext cx="6344762" cy="1404555"/>
            <a:chOff x="3845714" y="7358854"/>
            <a:chExt cx="6344762" cy="1404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52901" y="749526"/>
            <a:ext cx="101920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700">
                <a:solidFill>
                  <a:srgbClr val="EC573B"/>
                </a:solidFill>
                <a:latin typeface="NanumSquare ExtraBold" pitchFamily="34" charset="0"/>
              </a:rPr>
              <a:t>어려웠던  점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3733915" y="2414422"/>
            <a:ext cx="96681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- </a:t>
            </a:r>
            <a:r>
              <a:rPr lang="ko-KR" altLang="en-US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클래스 다이어그램을 설계할 때 처음 설계하는 것이다 보니 어렵게 느껴졌다</a:t>
            </a:r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.</a:t>
            </a:r>
          </a:p>
          <a:p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- </a:t>
            </a:r>
            <a:r>
              <a:rPr lang="ko-KR" altLang="en-US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팀원 모두 앱 개발을 하는 것이 처음이라 소통 및 프로젝트 진행에 어려움을 느꼈다</a:t>
            </a:r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.</a:t>
            </a:r>
            <a:endParaRPr lang="en-US" dirty="0">
              <a:latin typeface="NanumSquar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7449" y="2506755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동천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58862" y="411728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선웅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58861" y="5713718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현호</a:t>
            </a:r>
          </a:p>
        </p:txBody>
      </p:sp>
      <p:sp>
        <p:nvSpPr>
          <p:cNvPr id="45" name="Object 22"/>
          <p:cNvSpPr txBox="1"/>
          <p:nvPr/>
        </p:nvSpPr>
        <p:spPr>
          <a:xfrm>
            <a:off x="3733915" y="7202325"/>
            <a:ext cx="924510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- </a:t>
            </a:r>
            <a:r>
              <a:rPr lang="ko-KR" altLang="en-US" sz="2000" kern="0" spc="-100" err="1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앱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 개발을 처음 해봐서 구현하기가 어려웠고 개발 외에도 </a:t>
            </a:r>
            <a:r>
              <a:rPr lang="ko-KR" altLang="en-US" sz="2000" kern="0" spc="-100" err="1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유스케이스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 다이어그램이나 시퀀스 다이어그램같이 처음 해보는 것들이 많아서 어려웠다</a:t>
            </a:r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/>
          </a:p>
        </p:txBody>
      </p:sp>
      <p:sp>
        <p:nvSpPr>
          <p:cNvPr id="50" name="Object 22"/>
          <p:cNvSpPr txBox="1"/>
          <p:nvPr/>
        </p:nvSpPr>
        <p:spPr>
          <a:xfrm>
            <a:off x="3733915" y="8844528"/>
            <a:ext cx="98448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- 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강의를 들을 때는 간단해 보였던 작업들을 직접 요구사항 명세서와 </a:t>
            </a:r>
            <a:r>
              <a:rPr lang="ko-KR" altLang="en-US" sz="2000" kern="0" spc="-100" err="1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유스케이스</a:t>
            </a:r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, 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시퀀스 다이어그램을 작성해보니 생각보다 세세하게 작성해야 해서 헷갈리는 부분들이 많았다</a:t>
            </a:r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258861" y="892151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혜원</a:t>
            </a:r>
          </a:p>
        </p:txBody>
      </p:sp>
      <p:sp>
        <p:nvSpPr>
          <p:cNvPr id="52" name="Object 22"/>
          <p:cNvSpPr txBox="1"/>
          <p:nvPr/>
        </p:nvSpPr>
        <p:spPr>
          <a:xfrm>
            <a:off x="3733915" y="5639997"/>
            <a:ext cx="924510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- </a:t>
            </a:r>
            <a:r>
              <a:rPr lang="ko-KR" altLang="en-US" sz="2000">
                <a:latin typeface="+mn-ea"/>
              </a:rPr>
              <a:t>요구사항 명세서를 작성 할 때 기존 예상했던 것 보다 고려해야 할 점이 많았던 점이 어려웠다</a:t>
            </a:r>
            <a:r>
              <a:rPr lang="en-US" altLang="ko-KR" sz="2000">
                <a:latin typeface="+mn-ea"/>
              </a:rPr>
              <a:t>.</a:t>
            </a: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E80BCE3C-AC0D-16C4-DA4E-42D36E328BA8}"/>
              </a:ext>
            </a:extLst>
          </p:cNvPr>
          <p:cNvSpPr txBox="1"/>
          <p:nvPr/>
        </p:nvSpPr>
        <p:spPr>
          <a:xfrm>
            <a:off x="3733914" y="3741623"/>
            <a:ext cx="966818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- </a:t>
            </a:r>
            <a:r>
              <a:rPr lang="ko-KR" altLang="en-US" sz="2000" dirty="0"/>
              <a:t>도출된 요구사항 명세서를 토대로 설계를 진행하는 과정이 가장 어려웠다</a:t>
            </a:r>
            <a:r>
              <a:rPr lang="en-US" altLang="ko-KR" sz="2000" dirty="0"/>
              <a:t>. </a:t>
            </a:r>
            <a:r>
              <a:rPr lang="ko-KR" altLang="en-US" sz="2000" dirty="0"/>
              <a:t>주어진 요구사항의 기능들을 구현하기 위해 어떤 속성과 메서드가 클래스 다이어그램에 들어가야 할지 정하기 어려웠고 구현하는 과정에서 설계하지 못했던 속성과 메서드를 추가적으로 구현해야 하는 경우가 발생했다</a:t>
            </a:r>
            <a:r>
              <a:rPr lang="en-US" altLang="ko-KR" sz="2000" dirty="0"/>
              <a:t>.</a:t>
            </a:r>
            <a:endParaRPr lang="en-US" dirty="0">
              <a:latin typeface="NanumSquar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7096835" y="6869484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1002"/>
          <p:cNvGrpSpPr/>
          <p:nvPr/>
        </p:nvGrpSpPr>
        <p:grpSpPr>
          <a:xfrm>
            <a:off x="1935131" y="6869485"/>
            <a:ext cx="6344762" cy="1404555"/>
            <a:chOff x="3845714" y="7358854"/>
            <a:chExt cx="6344762" cy="1404555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258861" y="7310152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유진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96835" y="848084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8" name="그룹 1002"/>
          <p:cNvGrpSpPr/>
          <p:nvPr/>
        </p:nvGrpSpPr>
        <p:grpSpPr>
          <a:xfrm>
            <a:off x="1935131" y="8480846"/>
            <a:ext cx="6344762" cy="1404555"/>
            <a:chOff x="3845714" y="7358854"/>
            <a:chExt cx="6344762" cy="1404555"/>
          </a:xfrm>
        </p:grpSpPr>
        <p:pic>
          <p:nvPicPr>
            <p:cNvPr id="4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096835" y="527305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1002"/>
          <p:cNvGrpSpPr/>
          <p:nvPr/>
        </p:nvGrpSpPr>
        <p:grpSpPr>
          <a:xfrm>
            <a:off x="1935131" y="5273051"/>
            <a:ext cx="6344762" cy="1404555"/>
            <a:chOff x="3845714" y="7358854"/>
            <a:chExt cx="6344762" cy="1404555"/>
          </a:xfrm>
        </p:grpSpPr>
        <p:pic>
          <p:nvPicPr>
            <p:cNvPr id="3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7096836" y="367661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096836" y="208018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35131" y="2080180"/>
            <a:ext cx="6344763" cy="1404555"/>
            <a:chOff x="3845714" y="5615606"/>
            <a:chExt cx="6344762" cy="1404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5615606"/>
              <a:ext cx="6344762" cy="1404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5132" y="3676616"/>
            <a:ext cx="6344762" cy="1404555"/>
            <a:chOff x="3845714" y="7358854"/>
            <a:chExt cx="6344762" cy="1404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52901" y="749526"/>
            <a:ext cx="101920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700">
                <a:solidFill>
                  <a:srgbClr val="EC573B"/>
                </a:solidFill>
                <a:latin typeface="NanumSquare ExtraBold" pitchFamily="34" charset="0"/>
              </a:rPr>
              <a:t>배운  점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7367" y="2260533"/>
            <a:ext cx="100366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dirty="0"/>
              <a:t>- </a:t>
            </a:r>
            <a:r>
              <a:rPr lang="ko-KR" altLang="en-US" sz="2000" dirty="0"/>
              <a:t>프로젝트를 진행하면서 팀 프로젝트의 전반적인 프로세스를 경험하고 이해할 수 있었다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/>
              <a:t>- </a:t>
            </a:r>
            <a:r>
              <a:rPr lang="en-US" altLang="ko-KR" sz="2000" dirty="0" err="1"/>
              <a:t>jwt</a:t>
            </a:r>
            <a:r>
              <a:rPr lang="en-US" altLang="ko-KR" sz="2000" dirty="0"/>
              <a:t>, </a:t>
            </a:r>
            <a:r>
              <a:rPr lang="ko-KR" altLang="en-US" sz="2000" dirty="0"/>
              <a:t>외부 </a:t>
            </a:r>
            <a:r>
              <a:rPr lang="en-US" altLang="ko-KR" sz="2000" dirty="0" err="1"/>
              <a:t>api</a:t>
            </a:r>
            <a:r>
              <a:rPr lang="ko-KR" altLang="en-US" sz="2000" dirty="0"/>
              <a:t>사용법과 같은 새로운 </a:t>
            </a:r>
            <a:r>
              <a:rPr lang="en-US" altLang="ko-KR" sz="2000" dirty="0"/>
              <a:t>cs</a:t>
            </a:r>
            <a:r>
              <a:rPr lang="ko-KR" altLang="en-US" sz="2000" dirty="0"/>
              <a:t>지식들을 프로젝트에 적용하면서 기술적인 부분들을 많이 배울 수 있었다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17449" y="2506755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동천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58862" y="411728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선웅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58861" y="5713718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현호</a:t>
            </a:r>
          </a:p>
        </p:txBody>
      </p:sp>
      <p:sp>
        <p:nvSpPr>
          <p:cNvPr id="45" name="Object 22"/>
          <p:cNvSpPr txBox="1"/>
          <p:nvPr/>
        </p:nvSpPr>
        <p:spPr>
          <a:xfrm>
            <a:off x="3947367" y="7217818"/>
            <a:ext cx="924510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kern="0" spc="-100" dirty="0">
                <a:solidFill>
                  <a:srgbClr val="000000"/>
                </a:solidFill>
                <a:cs typeface="NanumSquare" pitchFamily="34" charset="0"/>
              </a:rPr>
              <a:t>- </a:t>
            </a:r>
            <a:r>
              <a:rPr lang="ko-KR" altLang="en-US" sz="2000" dirty="0"/>
              <a:t>팀 프로젝트를 처음 해보면서 팀원 간의 소통에 대한 중요성을 배웠고 </a:t>
            </a:r>
            <a:r>
              <a:rPr lang="en-US" altLang="ko-KR" sz="2000" dirty="0" err="1"/>
              <a:t>starUML</a:t>
            </a:r>
            <a:r>
              <a:rPr lang="en-US" altLang="ko-KR" sz="2000" dirty="0"/>
              <a:t>, my </a:t>
            </a:r>
            <a:r>
              <a:rPr lang="en-US" altLang="ko-KR" sz="2000" dirty="0" err="1"/>
              <a:t>sql</a:t>
            </a:r>
            <a:r>
              <a:rPr lang="en-US" altLang="ko-KR" sz="2000" dirty="0"/>
              <a:t> </a:t>
            </a:r>
            <a:r>
              <a:rPr lang="ko-KR" altLang="en-US" sz="2000" dirty="0"/>
              <a:t>등 새로운 것들을 사용해 보며 배울 수 있었다</a:t>
            </a:r>
            <a:r>
              <a:rPr lang="en-US" altLang="ko-KR" sz="2000" dirty="0"/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Object 22"/>
          <p:cNvSpPr txBox="1"/>
          <p:nvPr/>
        </p:nvSpPr>
        <p:spPr>
          <a:xfrm>
            <a:off x="3947367" y="8675290"/>
            <a:ext cx="1022774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kern="0" spc="-100" dirty="0">
                <a:solidFill>
                  <a:srgbClr val="000000"/>
                </a:solidFill>
                <a:cs typeface="NanumSquare" pitchFamily="34" charset="0"/>
              </a:rPr>
              <a:t>- </a:t>
            </a:r>
            <a:r>
              <a:rPr lang="ko-KR" altLang="en-US" sz="2000" dirty="0"/>
              <a:t>팀 단위로 프로젝트를 진행하는 것도 처음이었고</a:t>
            </a:r>
            <a:r>
              <a:rPr lang="en-US" altLang="ko-KR" sz="2000" dirty="0"/>
              <a:t>, </a:t>
            </a:r>
            <a:r>
              <a:rPr lang="ko-KR" altLang="en-US" sz="2000" dirty="0"/>
              <a:t>프로젝트를 본격적으로 진행하며 앱을 만들어 본 것도 처음이어서 다양한 언어와 프로그램을 접할 수 있어서 배워가는 점이 많은 프로젝트였던 것 같다</a:t>
            </a:r>
            <a:r>
              <a:rPr lang="en-US" altLang="ko-KR" sz="2000" dirty="0"/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58861" y="892151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혜원</a:t>
            </a:r>
          </a:p>
        </p:txBody>
      </p:sp>
      <p:sp>
        <p:nvSpPr>
          <p:cNvPr id="52" name="Object 22"/>
          <p:cNvSpPr txBox="1"/>
          <p:nvPr/>
        </p:nvSpPr>
        <p:spPr>
          <a:xfrm>
            <a:off x="3875965" y="5565024"/>
            <a:ext cx="924510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400" kern="0" spc="-100" dirty="0">
                <a:solidFill>
                  <a:srgbClr val="000000"/>
                </a:solidFill>
                <a:cs typeface="NanumSquare" pitchFamily="34" charset="0"/>
              </a:rPr>
              <a:t>- </a:t>
            </a:r>
            <a:r>
              <a:rPr lang="ko-KR" altLang="en-US" sz="2000" dirty="0"/>
              <a:t>협업을 위한 다양한 도구들을 사용해 봄으로써 현업에서 어떤 방식으로 일하는지 간접적으로 나마 배울 수 있었다</a:t>
            </a:r>
            <a:r>
              <a:rPr lang="en-US" altLang="ko-KR" sz="2000" dirty="0"/>
              <a:t>.</a:t>
            </a:r>
            <a:endParaRPr lang="en-US" altLang="ko-KR" sz="2000" dirty="0">
              <a:solidFill>
                <a:prstClr val="black"/>
              </a:solidFill>
              <a:latin typeface="?? ??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46D69EB1-C198-3D78-F37F-92E3CA7B75EB}"/>
              </a:ext>
            </a:extLst>
          </p:cNvPr>
          <p:cNvSpPr txBox="1"/>
          <p:nvPr/>
        </p:nvSpPr>
        <p:spPr>
          <a:xfrm>
            <a:off x="3947367" y="3758086"/>
            <a:ext cx="1003667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1600" dirty="0"/>
              <a:t>- </a:t>
            </a:r>
            <a:r>
              <a:rPr lang="ko-KR" altLang="en-US" sz="1600" dirty="0"/>
              <a:t>팀원과 소통하고 의견을 조율하는 과정을 겪으면서 스스로 부족했던 점을 알게 되었고 프로젝트의 전반적인 프로세스를 경험하면서 많은 성장을 할 수 있었다</a:t>
            </a:r>
            <a:r>
              <a:rPr lang="en-US" altLang="ko-KR" sz="1600" dirty="0"/>
              <a:t>.</a:t>
            </a:r>
          </a:p>
          <a:p>
            <a:pPr algn="just"/>
            <a:r>
              <a:rPr lang="en-US" altLang="ko-KR" sz="1600" dirty="0"/>
              <a:t>- </a:t>
            </a:r>
            <a:r>
              <a:rPr lang="ko-KR" altLang="en-US" sz="1600" dirty="0"/>
              <a:t>구현하는 과정에서 안드로이드와 서버 간의 통신을 하기 위해 </a:t>
            </a:r>
            <a:r>
              <a:rPr lang="en-US" altLang="ko-KR" sz="1600" dirty="0"/>
              <a:t>API </a:t>
            </a:r>
            <a:r>
              <a:rPr lang="ko-KR" altLang="en-US" sz="1600" dirty="0"/>
              <a:t>명세서를 작성하는 방법을 배울 수 있었다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이론으로는 잘 알고 있다고 생각했던 내용이었지만 직접 통신을 해보니 많은 오류가 </a:t>
            </a:r>
            <a:r>
              <a:rPr lang="ko-KR" altLang="en-US" sz="1600" dirty="0" err="1"/>
              <a:t>발생했었고</a:t>
            </a:r>
            <a:r>
              <a:rPr lang="ko-KR" altLang="en-US" sz="1600" dirty="0"/>
              <a:t> 해당 오류들을 해결하는 과정에서 깊이 있는 학습을 할 수 있었다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173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2244" y="3738055"/>
            <a:ext cx="10397385" cy="239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kern="0" spc="-400">
                <a:solidFill>
                  <a:srgbClr val="EC573B"/>
                </a:solidFill>
                <a:latin typeface="S-Core Dream 6 Bold" pitchFamily="34" charset="0"/>
                <a:cs typeface="S-Core Dream 6 Bold" pitchFamily="34" charset="0"/>
              </a:rPr>
              <a:t>Thank you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7819570" y="5853380"/>
            <a:ext cx="3783673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100">
                <a:solidFill>
                  <a:srgbClr val="000000"/>
                </a:solidFill>
                <a:latin typeface="NanumSquare" pitchFamily="34" charset="0"/>
              </a:rPr>
              <a:t>Team MAKER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472814"/>
            <a:ext cx="7061029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810977" y="5241240"/>
            <a:ext cx="1257237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800" b="1" kern="0" spc="-700">
                <a:solidFill>
                  <a:srgbClr val="000000"/>
                </a:solidFill>
                <a:latin typeface="NanumSquare" pitchFamily="34" charset="0"/>
              </a:rPr>
              <a:t>시스템 소개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시스템 소개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4502551" y="1116186"/>
            <a:ext cx="2199379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03393" y="7286531"/>
            <a:ext cx="2003361" cy="788794"/>
            <a:chOff x="3760000" y="7286531"/>
            <a:chExt cx="2796022" cy="788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000" y="7286531"/>
              <a:ext cx="2796022" cy="7887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88755" y="2190571"/>
            <a:ext cx="1291416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/>
              <a:t>HANGER</a:t>
            </a:r>
          </a:p>
          <a:p>
            <a:r>
              <a:rPr lang="en-US" altLang="ko-KR" sz="2400"/>
              <a:t>: </a:t>
            </a:r>
            <a:r>
              <a:rPr lang="ko-KR" altLang="ko-KR" sz="2400"/>
              <a:t>사계절별 의류를 보관하고 앱을 통해 의류를 관리할 수 있</a:t>
            </a:r>
            <a:r>
              <a:rPr lang="ko-KR" altLang="en-US" sz="2400"/>
              <a:t>는 앱</a:t>
            </a:r>
            <a:endParaRPr lang="en-US" sz="2400"/>
          </a:p>
        </p:txBody>
      </p:sp>
      <p:grpSp>
        <p:nvGrpSpPr>
          <p:cNvPr id="1003" name="그룹 1003"/>
          <p:cNvGrpSpPr/>
          <p:nvPr/>
        </p:nvGrpSpPr>
        <p:grpSpPr>
          <a:xfrm>
            <a:off x="-10582" y="7450285"/>
            <a:ext cx="2167877" cy="467486"/>
            <a:chOff x="-10582" y="7431548"/>
            <a:chExt cx="2580106" cy="504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82" y="7431548"/>
              <a:ext cx="2580106" cy="504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6974" y="7286531"/>
            <a:ext cx="1974811" cy="788794"/>
            <a:chOff x="7785791" y="7286531"/>
            <a:chExt cx="2526565" cy="788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5791" y="7286531"/>
              <a:ext cx="2526565" cy="78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8121" y="7286531"/>
            <a:ext cx="1879984" cy="788794"/>
            <a:chOff x="11754438" y="7286531"/>
            <a:chExt cx="2796022" cy="788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4438" y="7286531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5729" y="7431548"/>
            <a:ext cx="1879985" cy="504960"/>
            <a:chOff x="15769524" y="7431548"/>
            <a:chExt cx="2516191" cy="5049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9524" y="7431548"/>
              <a:ext cx="2516191" cy="504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68815" y="4156444"/>
            <a:ext cx="2003361" cy="2003361"/>
            <a:chOff x="2168815" y="4338156"/>
            <a:chExt cx="2003361" cy="20033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815" y="4338156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62361" y="5914807"/>
            <a:ext cx="416270" cy="1362293"/>
            <a:chOff x="2962361" y="6096519"/>
            <a:chExt cx="416270" cy="13622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962361" y="7042541"/>
              <a:ext cx="416270" cy="416270"/>
              <a:chOff x="2962361" y="7042541"/>
              <a:chExt cx="416270" cy="41627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62361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38624" y="6096519"/>
              <a:ext cx="63743" cy="1151597"/>
              <a:chOff x="3138624" y="6096519"/>
              <a:chExt cx="63743" cy="11515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38624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173613" y="4156444"/>
            <a:ext cx="2003361" cy="3120655"/>
            <a:chOff x="6173613" y="4338156"/>
            <a:chExt cx="2003361" cy="31206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73613" y="4338156"/>
              <a:ext cx="2003361" cy="2003361"/>
              <a:chOff x="6173613" y="4338156"/>
              <a:chExt cx="2003361" cy="200336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73613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967159" y="7042541"/>
              <a:ext cx="416270" cy="416270"/>
              <a:chOff x="6967159" y="7042541"/>
              <a:chExt cx="416270" cy="41627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67159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143422" y="6096519"/>
              <a:ext cx="63743" cy="1151597"/>
              <a:chOff x="7143422" y="6096519"/>
              <a:chExt cx="63743" cy="115159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43422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151784" y="4156444"/>
            <a:ext cx="2003361" cy="3120655"/>
            <a:chOff x="10151784" y="4338156"/>
            <a:chExt cx="2003361" cy="312065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151784" y="4338156"/>
              <a:ext cx="2003361" cy="2003361"/>
              <a:chOff x="10151784" y="4338156"/>
              <a:chExt cx="2003361" cy="20033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51784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945330" y="7042541"/>
              <a:ext cx="416270" cy="416270"/>
              <a:chOff x="10945330" y="7042541"/>
              <a:chExt cx="416270" cy="4162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45330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121593" y="6096519"/>
              <a:ext cx="63743" cy="1151597"/>
              <a:chOff x="11121593" y="6096519"/>
              <a:chExt cx="63743" cy="115159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21593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4166871" y="4156444"/>
            <a:ext cx="2003361" cy="3120655"/>
            <a:chOff x="14166871" y="4338156"/>
            <a:chExt cx="2003361" cy="312065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166871" y="4338156"/>
              <a:ext cx="2003361" cy="2003361"/>
              <a:chOff x="14166871" y="4338156"/>
              <a:chExt cx="2003361" cy="200336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66871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960416" y="7042541"/>
              <a:ext cx="416270" cy="416270"/>
              <a:chOff x="14960416" y="7042541"/>
              <a:chExt cx="416270" cy="41627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60416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136680" y="6096519"/>
              <a:ext cx="63743" cy="1151597"/>
              <a:chOff x="15136680" y="6096519"/>
              <a:chExt cx="63743" cy="115159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36680" y="6096519"/>
                <a:ext cx="63743" cy="1151597"/>
              </a:xfrm>
              <a:prstGeom prst="rect">
                <a:avLst/>
              </a:prstGeom>
            </p:spPr>
          </p:pic>
        </p:grpSp>
      </p:grpSp>
      <p:pic>
        <p:nvPicPr>
          <p:cNvPr id="9" name="그래픽 8" descr="일부 흐림 단색으로 채워진">
            <a:extLst>
              <a:ext uri="{FF2B5EF4-FFF2-40B4-BE49-F238E27FC236}">
                <a16:creationId xmlns:a16="http://schemas.microsoft.com/office/drawing/2014/main" id="{DA30D7A7-48F2-B2D4-45C0-34D6E5E6E5D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1165" y="4492124"/>
            <a:ext cx="1332000" cy="1332000"/>
          </a:xfrm>
          <a:prstGeom prst="rect">
            <a:avLst/>
          </a:prstGeom>
        </p:spPr>
      </p:pic>
      <p:pic>
        <p:nvPicPr>
          <p:cNvPr id="13" name="그래픽 12" descr="얼룩진 옷 단색으로 채워진">
            <a:extLst>
              <a:ext uri="{FF2B5EF4-FFF2-40B4-BE49-F238E27FC236}">
                <a16:creationId xmlns:a16="http://schemas.microsoft.com/office/drawing/2014/main" id="{845ABCE1-636C-1598-BE3D-870E9CFB63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02551" y="4537827"/>
            <a:ext cx="1332000" cy="1332000"/>
          </a:xfrm>
          <a:prstGeom prst="rect">
            <a:avLst/>
          </a:prstGeom>
        </p:spPr>
      </p:pic>
      <p:pic>
        <p:nvPicPr>
          <p:cNvPr id="16" name="그래픽 15" descr="톱니바퀴 단색으로 채워진">
            <a:extLst>
              <a:ext uri="{FF2B5EF4-FFF2-40B4-BE49-F238E27FC236}">
                <a16:creationId xmlns:a16="http://schemas.microsoft.com/office/drawing/2014/main" id="{1BCAF6BF-5014-34C1-12D1-029084D17C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07442" y="4504588"/>
            <a:ext cx="1332000" cy="13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6587FD-BFC0-2E3B-CB2B-D4C50F7EB420}"/>
              </a:ext>
            </a:extLst>
          </p:cNvPr>
          <p:cNvSpPr txBox="1"/>
          <p:nvPr/>
        </p:nvSpPr>
        <p:spPr>
          <a:xfrm>
            <a:off x="2021535" y="7403929"/>
            <a:ext cx="2474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의류 관리 기능</a:t>
            </a:r>
            <a:endParaRPr lang="en-US" altLang="ko-KR" b="1">
              <a:solidFill>
                <a:srgbClr val="307451"/>
              </a:solidFill>
            </a:endParaRP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추가</a:t>
            </a:r>
            <a:r>
              <a:rPr lang="en-US" altLang="ko-KR" sz="1200" b="1"/>
              <a:t>/</a:t>
            </a:r>
            <a:r>
              <a:rPr lang="ko-KR" altLang="en-US" sz="1200" b="1"/>
              <a:t>조회</a:t>
            </a:r>
            <a:r>
              <a:rPr lang="en-US" altLang="ko-KR" sz="1200" b="1"/>
              <a:t>/</a:t>
            </a:r>
            <a:r>
              <a:rPr lang="ko-KR" altLang="en-US" sz="1200" b="1"/>
              <a:t>수정</a:t>
            </a:r>
            <a:r>
              <a:rPr lang="en-US" altLang="ko-KR" sz="1200" b="1"/>
              <a:t>/</a:t>
            </a:r>
            <a:r>
              <a:rPr lang="ko-KR" altLang="en-US" sz="1200" b="1"/>
              <a:t>삭제</a:t>
            </a:r>
            <a:r>
              <a:rPr lang="en-US" altLang="ko-KR" sz="1200" b="1"/>
              <a:t>)</a:t>
            </a:r>
            <a:endParaRPr lang="ko-KR" altLang="en-US" sz="1200" b="1">
              <a:solidFill>
                <a:srgbClr val="30745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F0AB07-A725-8A57-05BD-E20DE826A39B}"/>
              </a:ext>
            </a:extLst>
          </p:cNvPr>
          <p:cNvSpPr txBox="1"/>
          <p:nvPr/>
        </p:nvSpPr>
        <p:spPr>
          <a:xfrm>
            <a:off x="5943600" y="7517368"/>
            <a:ext cx="24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날씨 조회</a:t>
            </a:r>
            <a:endParaRPr lang="ko-KR" altLang="en-US" sz="1200" b="1">
              <a:solidFill>
                <a:srgbClr val="30745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D4644C-C1C7-F05F-E55D-D5DF1D6BBB5A}"/>
              </a:ext>
            </a:extLst>
          </p:cNvPr>
          <p:cNvSpPr txBox="1"/>
          <p:nvPr/>
        </p:nvSpPr>
        <p:spPr>
          <a:xfrm>
            <a:off x="9916331" y="7403929"/>
            <a:ext cx="247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날씨에 맞는</a:t>
            </a:r>
            <a:endParaRPr lang="en-US" altLang="ko-KR" b="1">
              <a:solidFill>
                <a:srgbClr val="307451"/>
              </a:solidFill>
            </a:endParaRPr>
          </a:p>
          <a:p>
            <a:pPr algn="ctr"/>
            <a:r>
              <a:rPr lang="ko-KR" altLang="en-US" b="1"/>
              <a:t>의류 추천</a:t>
            </a:r>
            <a:endParaRPr lang="ko-KR" altLang="en-US" sz="1200" b="1">
              <a:solidFill>
                <a:srgbClr val="30745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8E9DDC1-4925-95F1-89F8-0009482FD417}"/>
              </a:ext>
            </a:extLst>
          </p:cNvPr>
          <p:cNvSpPr txBox="1"/>
          <p:nvPr/>
        </p:nvSpPr>
        <p:spPr>
          <a:xfrm>
            <a:off x="13944600" y="7517368"/>
            <a:ext cx="24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의류 </a:t>
            </a:r>
            <a:r>
              <a:rPr lang="ko-KR" altLang="en-US" b="1" err="1"/>
              <a:t>세탁법</a:t>
            </a:r>
            <a:r>
              <a:rPr lang="ko-KR" altLang="en-US" b="1"/>
              <a:t> 제공</a:t>
            </a:r>
            <a:endParaRPr lang="en-US" altLang="ko-KR" b="1">
              <a:solidFill>
                <a:srgbClr val="307451"/>
              </a:solidFill>
            </a:endParaRPr>
          </a:p>
        </p:txBody>
      </p:sp>
      <p:pic>
        <p:nvPicPr>
          <p:cNvPr id="22" name="그래픽 21" descr="긴 소매 셔츠 단색으로 채워진">
            <a:extLst>
              <a:ext uri="{FF2B5EF4-FFF2-40B4-BE49-F238E27FC236}">
                <a16:creationId xmlns:a16="http://schemas.microsoft.com/office/drawing/2014/main" id="{E597BFCB-19DD-A1F2-E60E-DAF2389597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87464" y="4504588"/>
            <a:ext cx="1332000" cy="133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5651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5810977" y="53335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800" b="1" kern="0" spc="-700" err="1">
                <a:latin typeface="NanumSquare"/>
              </a:rPr>
              <a:t>요구사항</a:t>
            </a:r>
            <a:r>
              <a:rPr lang="en-US" altLang="ko-KR" sz="6800" b="1" kern="0" spc="-700">
                <a:latin typeface="NanumSquare"/>
              </a:rPr>
              <a:t> </a:t>
            </a:r>
            <a:r>
              <a:rPr lang="en-US" altLang="ko-KR" sz="6800" b="1" kern="0" spc="-700" err="1">
                <a:latin typeface="NanumSquare"/>
              </a:rPr>
              <a:t>분석</a:t>
            </a:r>
            <a:endParaRPr lang="en-US" altLang="ko-KR" sz="6800" kern="0" spc="-700">
              <a:latin typeface="NanumSquare"/>
            </a:endParaRPr>
          </a:p>
        </p:txBody>
      </p:sp>
      <p:pic>
        <p:nvPicPr>
          <p:cNvPr id="4" name="그래픽 4" descr="연구 단색으로 채워진">
            <a:extLst>
              <a:ext uri="{FF2B5EF4-FFF2-40B4-BE49-F238E27FC236}">
                <a16:creationId xmlns:a16="http://schemas.microsoft.com/office/drawing/2014/main" id="{C5352403-9E35-C85F-6521-72FA6F48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54200" y="68961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6">
            <a:extLst>
              <a:ext uri="{FF2B5EF4-FFF2-40B4-BE49-F238E27FC236}">
                <a16:creationId xmlns:a16="http://schemas.microsoft.com/office/drawing/2014/main" id="{2993F113-2703-8205-23A6-BFC1B5DC45DA}"/>
              </a:ext>
            </a:extLst>
          </p:cNvPr>
          <p:cNvGrpSpPr/>
          <p:nvPr/>
        </p:nvGrpSpPr>
        <p:grpSpPr>
          <a:xfrm>
            <a:off x="509272" y="516086"/>
            <a:ext cx="17267166" cy="6937664"/>
            <a:chOff x="-430674" y="-1567443"/>
            <a:chExt cx="19150416" cy="7620886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0674" y="-1567443"/>
              <a:ext cx="19150416" cy="7620886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297" y="282090"/>
              <a:ext cx="806850" cy="64905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3925" y="282090"/>
              <a:ext cx="757154" cy="64905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041644" y="6164433"/>
            <a:ext cx="8202423" cy="3904597"/>
            <a:chOff x="4234464" y="5014085"/>
            <a:chExt cx="9816785" cy="4699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4464" y="5014085"/>
              <a:ext cx="9816785" cy="4699786"/>
            </a:xfrm>
            <a:prstGeom prst="rect">
              <a:avLst/>
            </a:prstGeom>
          </p:spPr>
        </p:pic>
      </p:grpSp>
      <p:sp>
        <p:nvSpPr>
          <p:cNvPr id="10" name="Object 38">
            <a:extLst>
              <a:ext uri="{FF2B5EF4-FFF2-40B4-BE49-F238E27FC236}">
                <a16:creationId xmlns:a16="http://schemas.microsoft.com/office/drawing/2014/main" id="{4287F9B5-E7FD-0E5C-843E-0B969E44FFF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/>
          </a:p>
        </p:txBody>
      </p:sp>
      <p:sp>
        <p:nvSpPr>
          <p:cNvPr id="11" name="Object 39">
            <a:extLst>
              <a:ext uri="{FF2B5EF4-FFF2-40B4-BE49-F238E27FC236}">
                <a16:creationId xmlns:a16="http://schemas.microsoft.com/office/drawing/2014/main" id="{E0CA2227-7D4F-BFFE-D1E2-EC9441A9D214}"/>
              </a:ext>
            </a:extLst>
          </p:cNvPr>
          <p:cNvSpPr txBox="1"/>
          <p:nvPr/>
        </p:nvSpPr>
        <p:spPr>
          <a:xfrm>
            <a:off x="10958946" y="496926"/>
            <a:ext cx="574298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>
                <a:solidFill>
                  <a:srgbClr val="000000"/>
                </a:solidFill>
                <a:latin typeface="THECandybarmiri" pitchFamily="34" charset="0"/>
              </a:rPr>
              <a:t>– </a:t>
            </a:r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사용자 분석</a:t>
            </a:r>
            <a:endParaRPr lang="en-US"/>
          </a:p>
        </p:txBody>
      </p: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B9058659-7C1A-1639-E481-664366C2BCE3}"/>
              </a:ext>
            </a:extLst>
          </p:cNvPr>
          <p:cNvGrpSpPr/>
          <p:nvPr/>
        </p:nvGrpSpPr>
        <p:grpSpPr>
          <a:xfrm>
            <a:off x="11236037" y="1127868"/>
            <a:ext cx="5465894" cy="45719"/>
            <a:chOff x="15861594" y="1161905"/>
            <a:chExt cx="840336" cy="54262"/>
          </a:xfrm>
        </p:grpSpPr>
        <p:pic>
          <p:nvPicPr>
            <p:cNvPr id="13" name="Object 40">
              <a:extLst>
                <a:ext uri="{FF2B5EF4-FFF2-40B4-BE49-F238E27FC236}">
                  <a16:creationId xmlns:a16="http://schemas.microsoft.com/office/drawing/2014/main" id="{ECB9130E-AAB4-649D-644D-677EF05A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55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88576" y="-2738732"/>
            <a:ext cx="34924450" cy="17141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2721" y="1490956"/>
            <a:ext cx="776192" cy="6490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838" y="1490956"/>
            <a:ext cx="757145" cy="649059"/>
          </a:xfrm>
          <a:prstGeom prst="rect">
            <a:avLst/>
          </a:prstGeom>
        </p:spPr>
      </p:pic>
      <p:sp>
        <p:nvSpPr>
          <p:cNvPr id="10" name="Object 38">
            <a:extLst>
              <a:ext uri="{FF2B5EF4-FFF2-40B4-BE49-F238E27FC236}">
                <a16:creationId xmlns:a16="http://schemas.microsoft.com/office/drawing/2014/main" id="{8280312B-67D9-77A5-2FBF-C954BAD81002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/>
          </a:p>
        </p:txBody>
      </p:sp>
      <p:sp>
        <p:nvSpPr>
          <p:cNvPr id="11" name="Object 39">
            <a:extLst>
              <a:ext uri="{FF2B5EF4-FFF2-40B4-BE49-F238E27FC236}">
                <a16:creationId xmlns:a16="http://schemas.microsoft.com/office/drawing/2014/main" id="{BFC89842-AE6A-2169-97DA-968043DA4A74}"/>
              </a:ext>
            </a:extLst>
          </p:cNvPr>
          <p:cNvSpPr txBox="1"/>
          <p:nvPr/>
        </p:nvSpPr>
        <p:spPr>
          <a:xfrm>
            <a:off x="9698182" y="496926"/>
            <a:ext cx="700375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고객 기능 요구사항</a:t>
            </a:r>
            <a:endParaRPr lang="en-US" dirty="0"/>
          </a:p>
        </p:txBody>
      </p: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5B27CEA8-5D74-BC3C-85C4-6B2F1045EFD3}"/>
              </a:ext>
            </a:extLst>
          </p:cNvPr>
          <p:cNvGrpSpPr/>
          <p:nvPr/>
        </p:nvGrpSpPr>
        <p:grpSpPr>
          <a:xfrm>
            <a:off x="9946775" y="1127868"/>
            <a:ext cx="6755156" cy="45719"/>
            <a:chOff x="15861594" y="1161905"/>
            <a:chExt cx="840336" cy="54262"/>
          </a:xfrm>
        </p:grpSpPr>
        <p:pic>
          <p:nvPicPr>
            <p:cNvPr id="13" name="Object 40">
              <a:extLst>
                <a:ext uri="{FF2B5EF4-FFF2-40B4-BE49-F238E27FC236}">
                  <a16:creationId xmlns:a16="http://schemas.microsoft.com/office/drawing/2014/main" id="{EBA17791-F9AF-3D2D-9B44-266451721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981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45DBA7B90605D46808CEF0E02EBF902" ma:contentTypeVersion="4" ma:contentTypeDescription="새 문서를 만듭니다." ma:contentTypeScope="" ma:versionID="8bf0f4e8497ced3dc9fd868786ed01f1">
  <xsd:schema xmlns:xsd="http://www.w3.org/2001/XMLSchema" xmlns:xs="http://www.w3.org/2001/XMLSchema" xmlns:p="http://schemas.microsoft.com/office/2006/metadata/properties" xmlns:ns3="1832d362-5eb8-4779-a1ca-879ad77af7d6" targetNamespace="http://schemas.microsoft.com/office/2006/metadata/properties" ma:root="true" ma:fieldsID="480d222acc01f4a6bcd8770388fe7ddb" ns3:_="">
    <xsd:import namespace="1832d362-5eb8-4779-a1ca-879ad77af7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2d362-5eb8-4779-a1ca-879ad77af7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87D606-47C0-4D22-86C1-106CEDD3388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832d362-5eb8-4779-a1ca-879ad77af7d6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D62AA9-D439-45CE-905C-0810C2C925DA}">
  <ds:schemaRefs>
    <ds:schemaRef ds:uri="1832d362-5eb8-4779-a1ca-879ad77af7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5E2EA5-82A2-46B5-BFF9-D959B9B7C9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899</Words>
  <Application>Microsoft Office PowerPoint</Application>
  <PresentationFormat>사용자 지정</PresentationFormat>
  <Paragraphs>222</Paragraphs>
  <Slides>45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?? ??</vt:lpstr>
      <vt:lpstr>NanumSquare</vt:lpstr>
      <vt:lpstr>NanumSquare ExtraBold</vt:lpstr>
      <vt:lpstr>S-Core Dream 5 Medium</vt:lpstr>
      <vt:lpstr>S-Core Dream 6 Bold</vt:lpstr>
      <vt:lpstr>THECandybarmiri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황선웅</cp:lastModifiedBy>
  <cp:revision>52</cp:revision>
  <dcterms:created xsi:type="dcterms:W3CDTF">2022-06-10T14:11:20Z</dcterms:created>
  <dcterms:modified xsi:type="dcterms:W3CDTF">2022-06-22T16:43:38Z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0x010100745DBA7B90605D46808CEF0E02EBF902</vt:lpwstr>
  </property>
</Properties>
</file>